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92" r:id="rId3"/>
    <p:sldId id="304" r:id="rId4"/>
    <p:sldId id="297" r:id="rId5"/>
    <p:sldId id="317" r:id="rId6"/>
    <p:sldId id="319" r:id="rId7"/>
    <p:sldId id="307" r:id="rId8"/>
    <p:sldId id="320" r:id="rId9"/>
    <p:sldId id="322" r:id="rId10"/>
    <p:sldId id="321" r:id="rId11"/>
    <p:sldId id="315" r:id="rId12"/>
    <p:sldId id="323" r:id="rId13"/>
    <p:sldId id="324" r:id="rId14"/>
    <p:sldId id="325" r:id="rId15"/>
    <p:sldId id="286" r:id="rId1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84" charset="-128"/>
        <a:cs typeface="+mn-cs"/>
      </a:defRPr>
    </a:lvl5pPr>
    <a:lvl6pPr marL="2286000" algn="l" defTabSz="914400" rtl="0" eaLnBrk="1" latinLnBrk="0" hangingPunct="1">
      <a:defRPr kern="1200">
        <a:solidFill>
          <a:schemeClr val="tx1"/>
        </a:solidFill>
        <a:latin typeface="Arial" pitchFamily="34" charset="0"/>
        <a:ea typeface="ＭＳ Ｐゴシック" pitchFamily="-84" charset="-128"/>
        <a:cs typeface="+mn-cs"/>
      </a:defRPr>
    </a:lvl6pPr>
    <a:lvl7pPr marL="2743200" algn="l" defTabSz="914400" rtl="0" eaLnBrk="1" latinLnBrk="0" hangingPunct="1">
      <a:defRPr kern="1200">
        <a:solidFill>
          <a:schemeClr val="tx1"/>
        </a:solidFill>
        <a:latin typeface="Arial" pitchFamily="34" charset="0"/>
        <a:ea typeface="ＭＳ Ｐゴシック" pitchFamily="-84" charset="-128"/>
        <a:cs typeface="+mn-cs"/>
      </a:defRPr>
    </a:lvl7pPr>
    <a:lvl8pPr marL="3200400" algn="l" defTabSz="914400" rtl="0" eaLnBrk="1" latinLnBrk="0" hangingPunct="1">
      <a:defRPr kern="1200">
        <a:solidFill>
          <a:schemeClr val="tx1"/>
        </a:solidFill>
        <a:latin typeface="Arial" pitchFamily="34" charset="0"/>
        <a:ea typeface="ＭＳ Ｐゴシック" pitchFamily="-84" charset="-128"/>
        <a:cs typeface="+mn-cs"/>
      </a:defRPr>
    </a:lvl8pPr>
    <a:lvl9pPr marL="3657600" algn="l" defTabSz="914400" rtl="0" eaLnBrk="1" latinLnBrk="0" hangingPunct="1">
      <a:defRPr kern="1200">
        <a:solidFill>
          <a:schemeClr val="tx1"/>
        </a:solidFill>
        <a:latin typeface="Arial" pitchFamily="34" charset="0"/>
        <a:ea typeface="ＭＳ Ｐゴシック"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t" anchorCtr="0" compatLnSpc="1">
            <a:prstTxWarp prst="textNoShape">
              <a:avLst/>
            </a:prstTxWarp>
          </a:bodyPr>
          <a:lstStyle>
            <a:lvl1pPr defTabSz="966788">
              <a:defRPr sz="1300">
                <a:latin typeface="Calibri" pitchFamily="34" charset="0"/>
                <a:ea typeface="+mn-ea"/>
                <a:cs typeface="Arial" charset="0"/>
              </a:defRPr>
            </a:lvl1pPr>
          </a:lstStyle>
          <a:p>
            <a:pPr>
              <a:defRPr/>
            </a:pPr>
            <a:endParaRPr lang="en-US"/>
          </a:p>
        </p:txBody>
      </p:sp>
      <p:sp>
        <p:nvSpPr>
          <p:cNvPr id="77827" name="Rectangle 3"/>
          <p:cNvSpPr>
            <a:spLocks noGrp="1" noChangeArrowheads="1"/>
          </p:cNvSpPr>
          <p:nvPr>
            <p:ph type="dt" sz="quarter" idx="1"/>
          </p:nvPr>
        </p:nvSpPr>
        <p:spPr bwMode="auto">
          <a:xfrm>
            <a:off x="4143375"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t" anchorCtr="0" compatLnSpc="1">
            <a:prstTxWarp prst="textNoShape">
              <a:avLst/>
            </a:prstTxWarp>
          </a:bodyPr>
          <a:lstStyle>
            <a:lvl1pPr algn="r" defTabSz="966788">
              <a:defRPr sz="1300">
                <a:latin typeface="Calibri" pitchFamily="34" charset="0"/>
              </a:defRPr>
            </a:lvl1pPr>
          </a:lstStyle>
          <a:p>
            <a:fld id="{6E4EFCA9-16D9-4815-9FDC-A6DC76172169}" type="datetimeFigureOut">
              <a:rPr lang="en-US"/>
              <a:pPr/>
              <a:t>10/21/2016</a:t>
            </a:fld>
            <a:endParaRPr lang="en-US"/>
          </a:p>
        </p:txBody>
      </p:sp>
      <p:sp>
        <p:nvSpPr>
          <p:cNvPr id="77828" name="Rectangle 4"/>
          <p:cNvSpPr>
            <a:spLocks noGrp="1" noChangeArrowheads="1"/>
          </p:cNvSpPr>
          <p:nvPr>
            <p:ph type="ftr" sz="quarter" idx="2"/>
          </p:nvPr>
        </p:nvSpPr>
        <p:spPr bwMode="auto">
          <a:xfrm>
            <a:off x="0"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b" anchorCtr="0" compatLnSpc="1">
            <a:prstTxWarp prst="textNoShape">
              <a:avLst/>
            </a:prstTxWarp>
          </a:bodyPr>
          <a:lstStyle>
            <a:lvl1pPr defTabSz="966788">
              <a:defRPr sz="1300">
                <a:latin typeface="Calibri" pitchFamily="34" charset="0"/>
                <a:ea typeface="+mn-ea"/>
                <a:cs typeface="Arial" charset="0"/>
              </a:defRPr>
            </a:lvl1pPr>
          </a:lstStyle>
          <a:p>
            <a:pPr>
              <a:defRPr/>
            </a:pPr>
            <a:endParaRPr lang="en-US"/>
          </a:p>
        </p:txBody>
      </p:sp>
      <p:sp>
        <p:nvSpPr>
          <p:cNvPr id="77829" name="Rectangle 5"/>
          <p:cNvSpPr>
            <a:spLocks noGrp="1" noChangeArrowheads="1"/>
          </p:cNvSpPr>
          <p:nvPr>
            <p:ph type="sldNum" sz="quarter" idx="3"/>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b" anchorCtr="0" compatLnSpc="1">
            <a:prstTxWarp prst="textNoShape">
              <a:avLst/>
            </a:prstTxWarp>
          </a:bodyPr>
          <a:lstStyle>
            <a:lvl1pPr algn="r" defTabSz="966788">
              <a:defRPr sz="1300">
                <a:latin typeface="Calibri" pitchFamily="34" charset="0"/>
              </a:defRPr>
            </a:lvl1pPr>
          </a:lstStyle>
          <a:p>
            <a:fld id="{2B4090C8-4E2C-4B17-8EC5-B0640EC6091B}" type="slidenum">
              <a:rPr lang="en-US"/>
              <a:pPr/>
              <a:t>‹#›</a:t>
            </a:fld>
            <a:endParaRPr lang="en-US"/>
          </a:p>
        </p:txBody>
      </p:sp>
    </p:spTree>
    <p:extLst>
      <p:ext uri="{BB962C8B-B14F-4D97-AF65-F5344CB8AC3E}">
        <p14:creationId xmlns:p14="http://schemas.microsoft.com/office/powerpoint/2010/main" val="2004360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t" anchorCtr="0" compatLnSpc="1">
            <a:prstTxWarp prst="textNoShape">
              <a:avLst/>
            </a:prstTxWarp>
          </a:bodyPr>
          <a:lstStyle>
            <a:lvl1pPr defTabSz="966788">
              <a:defRPr sz="1300">
                <a:latin typeface="Calibri" pitchFamily="34" charset="0"/>
                <a:ea typeface="+mn-ea"/>
                <a:cs typeface="Arial" charset="0"/>
              </a:defRPr>
            </a:lvl1pPr>
          </a:lstStyle>
          <a:p>
            <a:pPr>
              <a:defRPr/>
            </a:pPr>
            <a:endParaRPr lang="en-US"/>
          </a:p>
        </p:txBody>
      </p:sp>
      <p:sp>
        <p:nvSpPr>
          <p:cNvPr id="67587" name="Rectangle 3"/>
          <p:cNvSpPr>
            <a:spLocks noGrp="1" noChangeArrowheads="1"/>
          </p:cNvSpPr>
          <p:nvPr>
            <p:ph type="dt" idx="1"/>
          </p:nvPr>
        </p:nvSpPr>
        <p:spPr bwMode="auto">
          <a:xfrm>
            <a:off x="4143375"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t" anchorCtr="0" compatLnSpc="1">
            <a:prstTxWarp prst="textNoShape">
              <a:avLst/>
            </a:prstTxWarp>
          </a:bodyPr>
          <a:lstStyle>
            <a:lvl1pPr algn="r" defTabSz="966788">
              <a:defRPr sz="1300">
                <a:latin typeface="Calibri" pitchFamily="34" charset="0"/>
              </a:defRPr>
            </a:lvl1pPr>
          </a:lstStyle>
          <a:p>
            <a:fld id="{B0CA8462-F436-459F-9A39-980B6D22C23F}" type="datetimeFigureOut">
              <a:rPr lang="en-US"/>
              <a:pPr/>
              <a:t>10/21/2016</a:t>
            </a:fld>
            <a:endParaRPr 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731838" y="4560888"/>
            <a:ext cx="5851525"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b" anchorCtr="0" compatLnSpc="1">
            <a:prstTxWarp prst="textNoShape">
              <a:avLst/>
            </a:prstTxWarp>
          </a:bodyPr>
          <a:lstStyle>
            <a:lvl1pPr defTabSz="966788">
              <a:defRPr sz="1300">
                <a:latin typeface="Calibri" pitchFamily="34" charset="0"/>
                <a:ea typeface="+mn-ea"/>
                <a:cs typeface="Arial" charset="0"/>
              </a:defRPr>
            </a:lvl1pPr>
          </a:lstStyle>
          <a:p>
            <a:pPr>
              <a:defRPr/>
            </a:pPr>
            <a:endParaRPr lang="en-US"/>
          </a:p>
        </p:txBody>
      </p:sp>
      <p:sp>
        <p:nvSpPr>
          <p:cNvPr id="67591" name="Rectangle 7"/>
          <p:cNvSpPr>
            <a:spLocks noGrp="1" noChangeArrowheads="1"/>
          </p:cNvSpPr>
          <p:nvPr>
            <p:ph type="sldNum" sz="quarter" idx="5"/>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b" anchorCtr="0" compatLnSpc="1">
            <a:prstTxWarp prst="textNoShape">
              <a:avLst/>
            </a:prstTxWarp>
          </a:bodyPr>
          <a:lstStyle>
            <a:lvl1pPr algn="r" defTabSz="966788">
              <a:defRPr sz="1300">
                <a:latin typeface="Calibri" pitchFamily="34" charset="0"/>
              </a:defRPr>
            </a:lvl1pPr>
          </a:lstStyle>
          <a:p>
            <a:fld id="{3D246DAD-742D-4475-A07C-CA54F913654B}" type="slidenum">
              <a:rPr lang="en-US"/>
              <a:pPr/>
              <a:t>‹#›</a:t>
            </a:fld>
            <a:endParaRPr lang="en-US"/>
          </a:p>
        </p:txBody>
      </p:sp>
    </p:spTree>
    <p:extLst>
      <p:ext uri="{BB962C8B-B14F-4D97-AF65-F5344CB8AC3E}">
        <p14:creationId xmlns:p14="http://schemas.microsoft.com/office/powerpoint/2010/main" val="33312588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idx="1"/>
          </p:nvPr>
        </p:nvSpPr>
        <p:spPr>
          <a:noFill/>
        </p:spPr>
        <p:txBody>
          <a:bodyPr/>
          <a:lstStyle/>
          <a:p>
            <a:pPr eaLnBrk="1" hangingPunct="1"/>
            <a:endParaRPr lang="en-US" smtClean="0">
              <a:ea typeface="ＭＳ Ｐゴシック" pitchFamily="-84" charset="-128"/>
            </a:endParaRPr>
          </a:p>
        </p:txBody>
      </p:sp>
      <p:sp>
        <p:nvSpPr>
          <p:cNvPr id="16387" name="Slide Number Placeholder 3"/>
          <p:cNvSpPr>
            <a:spLocks noGrp="1"/>
          </p:cNvSpPr>
          <p:nvPr>
            <p:ph type="sldNum" sz="quarter" idx="5"/>
          </p:nvPr>
        </p:nvSpPr>
        <p:spPr>
          <a:noFill/>
          <a:ln>
            <a:miter lim="800000"/>
            <a:headEnd/>
            <a:tailEnd/>
          </a:ln>
        </p:spPr>
        <p:txBody>
          <a:bodyPr/>
          <a:lstStyle/>
          <a:p>
            <a:fld id="{FABF699D-B2B4-4D5D-AB57-B0AFD44FF0CD}" type="slidenum">
              <a:rPr lang="en-US"/>
              <a:pPr/>
              <a:t>1</a:t>
            </a:fld>
            <a:endParaRPr lang="en-US"/>
          </a:p>
        </p:txBody>
      </p:sp>
    </p:spTree>
    <p:extLst>
      <p:ext uri="{BB962C8B-B14F-4D97-AF65-F5344CB8AC3E}">
        <p14:creationId xmlns:p14="http://schemas.microsoft.com/office/powerpoint/2010/main" val="421207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p:spPr>
        <p:txBody>
          <a:bodyPr/>
          <a:lstStyle/>
          <a:p>
            <a:pPr eaLnBrk="1" hangingPunct="1">
              <a:buFont typeface="Courier New" pitchFamily="49" charset="0"/>
              <a:buNone/>
            </a:pPr>
            <a:r>
              <a:rPr lang="en-US" sz="1000" smtClean="0">
                <a:ea typeface="ＭＳ Ｐゴシック" pitchFamily="-84" charset="-128"/>
              </a:rPr>
              <a:t>In line with the One Gate Policy, PtD  Forum has defined six strategic objectives.</a:t>
            </a:r>
          </a:p>
          <a:p>
            <a:pPr eaLnBrk="1" hangingPunct="1">
              <a:buFont typeface="Courier New" pitchFamily="49" charset="0"/>
              <a:buNone/>
            </a:pPr>
            <a:endParaRPr lang="en-US" sz="1000" smtClean="0">
              <a:ea typeface="ＭＳ Ｐゴシック" pitchFamily="-84" charset="-128"/>
            </a:endParaRPr>
          </a:p>
          <a:p>
            <a:pPr eaLnBrk="1" hangingPunct="1">
              <a:buFont typeface="Courier New" pitchFamily="49" charset="0"/>
              <a:buNone/>
            </a:pPr>
            <a:r>
              <a:rPr lang="en-US" sz="1000" smtClean="0">
                <a:ea typeface="ＭＳ Ｐゴシック" pitchFamily="-84" charset="-128"/>
              </a:rPr>
              <a:t>The first three objectives are short-term quick wins that can have tangible outcomes within the next year.  The MOH will work to develop a network of supply chain professionals within the MOH, facilitating communication and collaboration across various programs to address common challenges.  Additionally, the MOH will develop an evidence base and resources and tools to increase awareness of human resource challenges</a:t>
            </a:r>
          </a:p>
          <a:p>
            <a:pPr eaLnBrk="1" hangingPunct="1">
              <a:buFont typeface="Courier New" pitchFamily="49" charset="0"/>
              <a:buNone/>
            </a:pPr>
            <a:endParaRPr lang="en-US" sz="1000" smtClean="0">
              <a:ea typeface="ＭＳ Ｐゴシック" pitchFamily="-84" charset="-128"/>
            </a:endParaRPr>
          </a:p>
          <a:p>
            <a:pPr eaLnBrk="1" hangingPunct="1">
              <a:buFont typeface="Courier New" pitchFamily="49" charset="0"/>
              <a:buNone/>
            </a:pPr>
            <a:r>
              <a:rPr lang="en-US" sz="1000" smtClean="0">
                <a:ea typeface="ＭＳ Ｐゴシック" pitchFamily="-84" charset="-128"/>
              </a:rPr>
              <a:t>In the medium to long term, the MOH will work to further define and document the One Gate Policy, particularly as it relates to supply chain people and processes.  We would like to develop a career path for supply chain professionals, so that people who develop supply chain expertise in one program could also make their skills useful in other programs.  As we expand our supply chain human resources, we will also need to address how the government can properly finance these changes.</a:t>
            </a:r>
          </a:p>
        </p:txBody>
      </p:sp>
    </p:spTree>
    <p:extLst>
      <p:ext uri="{BB962C8B-B14F-4D97-AF65-F5344CB8AC3E}">
        <p14:creationId xmlns:p14="http://schemas.microsoft.com/office/powerpoint/2010/main" val="259197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p:spPr>
        <p:txBody>
          <a:bodyPr/>
          <a:lstStyle/>
          <a:p>
            <a:pPr eaLnBrk="1" hangingPunct="1"/>
            <a:endParaRPr lang="en-US" sz="1600" smtClean="0">
              <a:ea typeface="ＭＳ Ｐゴシック" pitchFamily="-84" charset="-128"/>
            </a:endParaRPr>
          </a:p>
        </p:txBody>
      </p:sp>
    </p:spTree>
    <p:extLst>
      <p:ext uri="{BB962C8B-B14F-4D97-AF65-F5344CB8AC3E}">
        <p14:creationId xmlns:p14="http://schemas.microsoft.com/office/powerpoint/2010/main" val="3115271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p:spPr>
        <p:txBody>
          <a:bodyPr/>
          <a:lstStyle/>
          <a:p>
            <a:pPr eaLnBrk="1" hangingPunct="1"/>
            <a:endParaRPr lang="en-US" sz="1600" smtClean="0">
              <a:ea typeface="ＭＳ Ｐゴシック" pitchFamily="-84" charset="-128"/>
            </a:endParaRPr>
          </a:p>
        </p:txBody>
      </p:sp>
    </p:spTree>
    <p:extLst>
      <p:ext uri="{BB962C8B-B14F-4D97-AF65-F5344CB8AC3E}">
        <p14:creationId xmlns:p14="http://schemas.microsoft.com/office/powerpoint/2010/main" val="1542845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246DAD-742D-4475-A07C-CA54F913654B}" type="slidenum">
              <a:rPr lang="en-US" smtClean="0"/>
              <a:pPr/>
              <a:t>13</a:t>
            </a:fld>
            <a:endParaRPr lang="en-US"/>
          </a:p>
        </p:txBody>
      </p:sp>
    </p:spTree>
    <p:extLst>
      <p:ext uri="{BB962C8B-B14F-4D97-AF65-F5344CB8AC3E}">
        <p14:creationId xmlns:p14="http://schemas.microsoft.com/office/powerpoint/2010/main" val="1157204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246DAD-742D-4475-A07C-CA54F913654B}" type="slidenum">
              <a:rPr lang="en-US" smtClean="0"/>
              <a:pPr/>
              <a:t>14</a:t>
            </a:fld>
            <a:endParaRPr lang="en-US"/>
          </a:p>
        </p:txBody>
      </p:sp>
    </p:spTree>
    <p:extLst>
      <p:ext uri="{BB962C8B-B14F-4D97-AF65-F5344CB8AC3E}">
        <p14:creationId xmlns:p14="http://schemas.microsoft.com/office/powerpoint/2010/main" val="3360580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p:spPr>
        <p:txBody>
          <a:bodyPr/>
          <a:lstStyle/>
          <a:p>
            <a:pPr eaLnBrk="1" hangingPunct="1"/>
            <a:endParaRPr lang="en-US" smtClean="0">
              <a:ea typeface="ＭＳ Ｐゴシック" pitchFamily="-84" charset="-128"/>
            </a:endParaRPr>
          </a:p>
        </p:txBody>
      </p:sp>
      <p:sp>
        <p:nvSpPr>
          <p:cNvPr id="40963" name="Slide Number Placeholder 3"/>
          <p:cNvSpPr>
            <a:spLocks noGrp="1"/>
          </p:cNvSpPr>
          <p:nvPr>
            <p:ph type="sldNum" sz="quarter" idx="5"/>
          </p:nvPr>
        </p:nvSpPr>
        <p:spPr>
          <a:noFill/>
          <a:ln>
            <a:miter lim="800000"/>
            <a:headEnd/>
            <a:tailEnd/>
          </a:ln>
        </p:spPr>
        <p:txBody>
          <a:bodyPr/>
          <a:lstStyle/>
          <a:p>
            <a:fld id="{F7C1FDE5-9E27-48F5-8DF5-CC3346160CFD}" type="slidenum">
              <a:rPr lang="en-US"/>
              <a:pPr/>
              <a:t>15</a:t>
            </a:fld>
            <a:endParaRPr lang="en-US"/>
          </a:p>
        </p:txBody>
      </p:sp>
    </p:spTree>
    <p:extLst>
      <p:ext uri="{BB962C8B-B14F-4D97-AF65-F5344CB8AC3E}">
        <p14:creationId xmlns:p14="http://schemas.microsoft.com/office/powerpoint/2010/main" val="1921801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p:spPr>
        <p:txBody>
          <a:bodyPr/>
          <a:lstStyle/>
          <a:p>
            <a:pPr eaLnBrk="1" hangingPunct="1"/>
            <a:r>
              <a:rPr lang="en-US" sz="1600" smtClean="0">
                <a:ea typeface="ＭＳ Ｐゴシック" pitchFamily="-84" charset="-128"/>
              </a:rPr>
              <a:t>This presentation is about how the Ministry of Health is using the global People that Deliver initiative to improve supply chain management within the Ministry of Health.</a:t>
            </a:r>
          </a:p>
        </p:txBody>
      </p:sp>
    </p:spTree>
    <p:extLst>
      <p:ext uri="{BB962C8B-B14F-4D97-AF65-F5344CB8AC3E}">
        <p14:creationId xmlns:p14="http://schemas.microsoft.com/office/powerpoint/2010/main" val="373959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p:spPr>
        <p:txBody>
          <a:bodyPr/>
          <a:lstStyle/>
          <a:p>
            <a:pPr eaLnBrk="1" hangingPunct="1"/>
            <a:r>
              <a:rPr lang="en-US" sz="1600" smtClean="0">
                <a:ea typeface="ＭＳ Ｐゴシック" pitchFamily="-84" charset="-128"/>
              </a:rPr>
              <a:t>Supply chain management is a top priority for Indonesia because of the massive scale of a national public health system.  Serving 240 million people spread across a wide archipelago in 33 provinces and 497 districts is a major challenge for public health programs.  Indonesia has 1,525 hospitals and 9,005 primary health centers.</a:t>
            </a:r>
          </a:p>
        </p:txBody>
      </p:sp>
    </p:spTree>
    <p:extLst>
      <p:ext uri="{BB962C8B-B14F-4D97-AF65-F5344CB8AC3E}">
        <p14:creationId xmlns:p14="http://schemas.microsoft.com/office/powerpoint/2010/main" val="3224800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p:spPr>
        <p:txBody>
          <a:bodyPr/>
          <a:lstStyle/>
          <a:p>
            <a:pPr eaLnBrk="1" hangingPunct="1"/>
            <a:r>
              <a:rPr lang="en-US" smtClean="0">
                <a:ea typeface="ＭＳ Ｐゴシック" pitchFamily="-84" charset="-128"/>
              </a:rPr>
              <a:t>The challenges we face in Indonesia can be described in four Ps: Politics, Place, Population, and Programs.</a:t>
            </a:r>
          </a:p>
          <a:p>
            <a:pPr eaLnBrk="1" hangingPunct="1"/>
            <a:r>
              <a:rPr lang="en-US" smtClean="0">
                <a:ea typeface="ＭＳ Ｐゴシック" pitchFamily="-84" charset="-128"/>
              </a:rPr>
              <a:t>	</a:t>
            </a:r>
          </a:p>
          <a:p>
            <a:pPr eaLnBrk="1" hangingPunct="1"/>
            <a:r>
              <a:rPr lang="en-US" smtClean="0">
                <a:ea typeface="ＭＳ Ｐゴシック" pitchFamily="-84" charset="-128"/>
              </a:rPr>
              <a:t>In politics, over the last decade Indonesia has gone through a major decentralization of political power, providing regional autonomy to the health sector.  While this promotes local empowerment and decision-making, defining roles and responsibilities for public health interventions can be a challenge.</a:t>
            </a:r>
          </a:p>
          <a:p>
            <a:pPr eaLnBrk="1" hangingPunct="1"/>
            <a:endParaRPr lang="en-US" smtClean="0">
              <a:ea typeface="ＭＳ Ｐゴシック" pitchFamily="-84" charset="-128"/>
            </a:endParaRPr>
          </a:p>
          <a:p>
            <a:pPr eaLnBrk="1" hangingPunct="1"/>
            <a:r>
              <a:rPr lang="en-US" smtClean="0">
                <a:ea typeface="ＭＳ Ｐゴシック" pitchFamily="-84" charset="-128"/>
              </a:rPr>
              <a:t>In terms of place, Indonesia</a:t>
            </a:r>
            <a:r>
              <a:rPr lang="ja-JP" altLang="en-US" smtClean="0">
                <a:ea typeface="ＭＳ Ｐゴシック" pitchFamily="-84" charset="-128"/>
              </a:rPr>
              <a:t>’</a:t>
            </a:r>
            <a:r>
              <a:rPr lang="en-US" altLang="ja-JP" smtClean="0">
                <a:ea typeface="ＭＳ Ｐゴシック" pitchFamily="-84" charset="-128"/>
              </a:rPr>
              <a:t>s geographic complexity requires us to overcome challenges in the flow of goods and access to supply and demand information.</a:t>
            </a:r>
          </a:p>
          <a:p>
            <a:pPr eaLnBrk="1" hangingPunct="1"/>
            <a:endParaRPr lang="en-US" smtClean="0">
              <a:ea typeface="ＭＳ Ｐゴシック" pitchFamily="-84" charset="-128"/>
            </a:endParaRPr>
          </a:p>
          <a:p>
            <a:pPr eaLnBrk="1" hangingPunct="1"/>
            <a:r>
              <a:rPr lang="en-US" smtClean="0">
                <a:ea typeface="ＭＳ Ｐゴシック" pitchFamily="-84" charset="-128"/>
              </a:rPr>
              <a:t>For population, it is difficult to meet the needs of 240 million people, and due to the challenges of place, there are isolated populations concentrated in difficult to reach areas.</a:t>
            </a:r>
          </a:p>
          <a:p>
            <a:pPr eaLnBrk="1" hangingPunct="1"/>
            <a:endParaRPr lang="en-US" smtClean="0">
              <a:ea typeface="ＭＳ Ｐゴシック" pitchFamily="-84" charset="-128"/>
            </a:endParaRPr>
          </a:p>
          <a:p>
            <a:pPr eaLnBrk="1" hangingPunct="1"/>
            <a:r>
              <a:rPr lang="en-US" smtClean="0">
                <a:ea typeface="ＭＳ Ｐゴシック" pitchFamily="-84" charset="-128"/>
              </a:rPr>
              <a:t>The impact on programs is that it is difficult to find adequate human resources to address these challenges, particularly in hard-to-reach areas.  Supply chain management has not always been a program priority, and the coordination effort required to manage domestic and external budgets as well as international and local suppliers have proven very challenging.</a:t>
            </a:r>
          </a:p>
        </p:txBody>
      </p:sp>
    </p:spTree>
    <p:extLst>
      <p:ext uri="{BB962C8B-B14F-4D97-AF65-F5344CB8AC3E}">
        <p14:creationId xmlns:p14="http://schemas.microsoft.com/office/powerpoint/2010/main" val="1101548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p:spPr>
        <p:txBody>
          <a:bodyPr/>
          <a:lstStyle/>
          <a:p>
            <a:pPr eaLnBrk="1" hangingPunct="1">
              <a:buFont typeface="Courier New" pitchFamily="49" charset="0"/>
              <a:buNone/>
            </a:pPr>
            <a:r>
              <a:rPr lang="en-US" sz="1000" smtClean="0">
                <a:ea typeface="ＭＳ Ｐゴシック" pitchFamily="-84" charset="-128"/>
              </a:rPr>
              <a:t>Currently there are several supply chain systems working at MOH that work in parallel to ensure that health commodities are available when they are required. The path that a commodity will take to make it to patients often depends on the source of funding, resulting in parallel and overlapping systems.</a:t>
            </a:r>
          </a:p>
          <a:p>
            <a:pPr eaLnBrk="1" hangingPunct="1">
              <a:buFont typeface="Courier New" pitchFamily="49" charset="0"/>
              <a:buNone/>
            </a:pPr>
            <a:endParaRPr lang="en-US" sz="1000" smtClean="0">
              <a:ea typeface="ＭＳ Ｐゴシック" pitchFamily="-84" charset="-128"/>
            </a:endParaRPr>
          </a:p>
          <a:p>
            <a:pPr eaLnBrk="1" hangingPunct="1">
              <a:buFont typeface="Courier New" pitchFamily="49" charset="0"/>
              <a:buNone/>
            </a:pPr>
            <a:r>
              <a:rPr lang="en-US" sz="1000" smtClean="0">
                <a:ea typeface="ＭＳ Ｐゴシック" pitchFamily="-84" charset="-128"/>
              </a:rPr>
              <a:t>That</a:t>
            </a:r>
            <a:r>
              <a:rPr lang="en-US" altLang="en-US" sz="1000" smtClean="0">
                <a:ea typeface="ＭＳ Ｐゴシック" pitchFamily="-84" charset="-128"/>
              </a:rPr>
              <a:t>’</a:t>
            </a:r>
            <a:r>
              <a:rPr lang="en-US" sz="1000" smtClean="0">
                <a:ea typeface="ＭＳ Ｐゴシック" pitchFamily="-84" charset="-128"/>
              </a:rPr>
              <a:t>s why we need a partnership between the pharmacy group, the programs, and other partners. </a:t>
            </a:r>
          </a:p>
          <a:p>
            <a:pPr eaLnBrk="1" hangingPunct="1">
              <a:buFont typeface="Courier New" pitchFamily="49" charset="0"/>
              <a:buNone/>
            </a:pPr>
            <a:endParaRPr lang="en-US" sz="1000" smtClean="0">
              <a:ea typeface="ＭＳ Ｐゴシック" pitchFamily="-84" charset="-128"/>
            </a:endParaRPr>
          </a:p>
          <a:p>
            <a:pPr eaLnBrk="1" hangingPunct="1"/>
            <a:endParaRPr lang="en-US" smtClean="0">
              <a:ea typeface="ＭＳ Ｐゴシック" pitchFamily="-84" charset="-128"/>
            </a:endParaRPr>
          </a:p>
        </p:txBody>
      </p:sp>
    </p:spTree>
    <p:extLst>
      <p:ext uri="{BB962C8B-B14F-4D97-AF65-F5344CB8AC3E}">
        <p14:creationId xmlns:p14="http://schemas.microsoft.com/office/powerpoint/2010/main" val="1987457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p:spPr>
        <p:txBody>
          <a:bodyPr/>
          <a:lstStyle/>
          <a:p>
            <a:r>
              <a:rPr lang="en-US" smtClean="0">
                <a:ea typeface="ＭＳ Ｐゴシック" pitchFamily="-84" charset="-128"/>
              </a:rPr>
              <a:t>Furthermore, responsibilities within the supply chain for various functions also depends on the source of funding.  Most of the time, in programs funded by external donors, the individual program units have their own supply chain teams, rather than having it managed by the Pharmaceutical Directorate General, which has the main responsibility for supply chain management within the Ministry of Health.</a:t>
            </a:r>
          </a:p>
        </p:txBody>
      </p:sp>
    </p:spTree>
    <p:extLst>
      <p:ext uri="{BB962C8B-B14F-4D97-AF65-F5344CB8AC3E}">
        <p14:creationId xmlns:p14="http://schemas.microsoft.com/office/powerpoint/2010/main" val="3055500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p:spPr>
        <p:txBody>
          <a:bodyPr/>
          <a:lstStyle/>
          <a:p>
            <a:pPr eaLnBrk="1" hangingPunct="1"/>
            <a:r>
              <a:rPr lang="en-US" sz="1600" smtClean="0">
                <a:ea typeface="ＭＳ Ｐゴシック" pitchFamily="-84" charset="-128"/>
              </a:rPr>
              <a:t>For some background, this is a diagram of the vision for integrated health services in Indonesia.  You will see at the far right is the Ministry of Health at the central level, and as you move to the left the health system is organized by provincial health offices and district health offices.  Service delivery for basic health services are provided through primary health centers and are managed by district health offices.  Referral health services are provided through hospitals, which can be managed by district or provincial health offices, and in some cases directly by the national Ministry of Health.</a:t>
            </a:r>
          </a:p>
          <a:p>
            <a:pPr eaLnBrk="1" hangingPunct="1"/>
            <a:endParaRPr lang="en-US" sz="1600" smtClean="0">
              <a:ea typeface="ＭＳ Ｐゴシック" pitchFamily="-84" charset="-128"/>
            </a:endParaRPr>
          </a:p>
          <a:p>
            <a:pPr eaLnBrk="1" hangingPunct="1"/>
            <a:r>
              <a:rPr lang="en-US" sz="1600" smtClean="0">
                <a:ea typeface="ＭＳ Ｐゴシック" pitchFamily="-84" charset="-128"/>
              </a:rPr>
              <a:t>Given this vision for integrated health services, Indonesia believes that it is essential for the health system to be supported by comprehensive, integrated supply chain management.  Supply chain management is not only about carrying out supply chain processes such as forecasting, procurement, and warehousing—what is most important is that there are competent people working together across the supply chain to ensure quality service delivery.</a:t>
            </a:r>
          </a:p>
        </p:txBody>
      </p:sp>
    </p:spTree>
    <p:extLst>
      <p:ext uri="{BB962C8B-B14F-4D97-AF65-F5344CB8AC3E}">
        <p14:creationId xmlns:p14="http://schemas.microsoft.com/office/powerpoint/2010/main" val="1599329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p:spPr>
        <p:txBody>
          <a:bodyPr/>
          <a:lstStyle/>
          <a:p>
            <a:pPr eaLnBrk="1" hangingPunct="1">
              <a:buFont typeface="Courier New" pitchFamily="49" charset="0"/>
              <a:buNone/>
            </a:pPr>
            <a:r>
              <a:rPr lang="en-US" sz="1000" smtClean="0">
                <a:ea typeface="ＭＳ Ｐゴシック" pitchFamily="-84" charset="-128"/>
              </a:rPr>
              <a:t>As the situation is not ideal in terms of efficiency and service delivery, the MOH initiated a One Gate Policy for health commodities, which aims to centralize the drug procurement process across all programs.</a:t>
            </a:r>
          </a:p>
          <a:p>
            <a:pPr eaLnBrk="1" hangingPunct="1">
              <a:buFont typeface="Courier New" pitchFamily="49" charset="0"/>
              <a:buNone/>
            </a:pPr>
            <a:endParaRPr lang="en-US" sz="1000" smtClean="0">
              <a:ea typeface="ＭＳ Ｐゴシック" pitchFamily="-84" charset="-128"/>
            </a:endParaRPr>
          </a:p>
          <a:p>
            <a:pPr eaLnBrk="1" hangingPunct="1">
              <a:buFont typeface="Courier New" pitchFamily="49" charset="0"/>
              <a:buNone/>
            </a:pPr>
            <a:r>
              <a:rPr lang="en-US" sz="1000" smtClean="0">
                <a:ea typeface="ＭＳ Ｐゴシック" pitchFamily="-84" charset="-128"/>
              </a:rPr>
              <a:t>Since the One Gate Policy already had significant momentum within the MOH, it made sense to us to also include People that Deliver to support the  One Gate Policy, and use it as an opportunity to align human resources and coordination among programs.</a:t>
            </a:r>
          </a:p>
          <a:p>
            <a:pPr eaLnBrk="1" hangingPunct="1">
              <a:buFont typeface="Courier New" pitchFamily="49" charset="0"/>
              <a:buNone/>
            </a:pPr>
            <a:r>
              <a:rPr lang="en-US" sz="700" smtClean="0">
                <a:ea typeface="ＭＳ Ｐゴシック" pitchFamily="-84" charset="-128"/>
              </a:rPr>
              <a:t>The long term view is to have one MOH unit that responsible for SCM.</a:t>
            </a:r>
          </a:p>
          <a:p>
            <a:r>
              <a:rPr lang="en-US" sz="700" smtClean="0">
                <a:ea typeface="ＭＳ Ｐゴシック" pitchFamily="-84" charset="-128"/>
              </a:rPr>
              <a:t>To make the policy work, one key component is adequate human resource availability for supply chain operations.</a:t>
            </a:r>
          </a:p>
        </p:txBody>
      </p:sp>
    </p:spTree>
    <p:extLst>
      <p:ext uri="{BB962C8B-B14F-4D97-AF65-F5344CB8AC3E}">
        <p14:creationId xmlns:p14="http://schemas.microsoft.com/office/powerpoint/2010/main" val="2670373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p:spPr>
        <p:txBody>
          <a:bodyPr/>
          <a:lstStyle/>
          <a:p>
            <a:pPr eaLnBrk="1" hangingPunct="1">
              <a:buFont typeface="Courier New" pitchFamily="49" charset="0"/>
              <a:buNone/>
            </a:pPr>
            <a:endParaRPr lang="en-US" sz="700" smtClean="0">
              <a:ea typeface="ＭＳ Ｐゴシック" pitchFamily="-84" charset="-128"/>
            </a:endParaRPr>
          </a:p>
        </p:txBody>
      </p:sp>
    </p:spTree>
    <p:extLst>
      <p:ext uri="{BB962C8B-B14F-4D97-AF65-F5344CB8AC3E}">
        <p14:creationId xmlns:p14="http://schemas.microsoft.com/office/powerpoint/2010/main" val="24845672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D:\Documents and Settings\Shuuja 七原\Desktop\big_Departemen%20Kesehatan01.gif"/>
          <p:cNvPicPr>
            <a:picLocks noChangeAspect="1" noChangeArrowheads="1"/>
          </p:cNvPicPr>
          <p:nvPr userDrawn="1"/>
        </p:nvPicPr>
        <p:blipFill>
          <a:blip r:embed="rId2" cstate="print">
            <a:clrChange>
              <a:clrFrom>
                <a:srgbClr val="FFFFFF"/>
              </a:clrFrom>
              <a:clrTo>
                <a:srgbClr val="FFFFFF">
                  <a:alpha val="0"/>
                </a:srgbClr>
              </a:clrTo>
            </a:clrChange>
          </a:blip>
          <a:srcRect l="7692" r="7690" b="7407"/>
          <a:stretch>
            <a:fillRect/>
          </a:stretch>
        </p:blipFill>
        <p:spPr bwMode="auto">
          <a:xfrm>
            <a:off x="0" y="0"/>
            <a:ext cx="1193800" cy="135731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fld id="{5367395E-A891-47C3-BC99-31DDCCF446E2}" type="datetime1">
              <a:rPr lang="en-US"/>
              <a:pPr/>
              <a:t>10/21/2016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E6D868B-680F-40D4-A433-DD6CC584F79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F3F1BED-41FD-4BFB-8294-D79E8EF812E5}" type="datetime1">
              <a:rPr lang="en-US"/>
              <a:pPr/>
              <a:t>10/21/2016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FFED4AE-6639-47D2-94C8-ACAB47858AC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915A100-1A71-4D06-B5C9-B782C081ABB8}" type="datetime1">
              <a:rPr lang="en-US"/>
              <a:pPr/>
              <a:t>10/21/2016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E7D7546-2AEE-449F-A06B-8B28F5000CA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D:\Documents and Settings\Shuuja 七原\Desktop\big_Departemen%20Kesehatan01.gif"/>
          <p:cNvPicPr>
            <a:picLocks noChangeAspect="1" noChangeArrowheads="1"/>
          </p:cNvPicPr>
          <p:nvPr userDrawn="1"/>
        </p:nvPicPr>
        <p:blipFill>
          <a:blip r:embed="rId2" cstate="print">
            <a:clrChange>
              <a:clrFrom>
                <a:srgbClr val="FFFFFF"/>
              </a:clrFrom>
              <a:clrTo>
                <a:srgbClr val="FFFFFF">
                  <a:alpha val="0"/>
                </a:srgbClr>
              </a:clrTo>
            </a:clrChange>
          </a:blip>
          <a:srcRect l="7692" r="7690" b="7407"/>
          <a:stretch>
            <a:fillRect/>
          </a:stretch>
        </p:blipFill>
        <p:spPr bwMode="auto">
          <a:xfrm>
            <a:off x="0" y="0"/>
            <a:ext cx="1193800" cy="13573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9B08B7D6-3B83-4C7D-968F-957E34CFE3A9}" type="datetime1">
              <a:rPr lang="en-US"/>
              <a:pPr/>
              <a:t>10/21/2016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0E06AF2-ADC9-42B5-8CDC-ED4A7D9833A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D:\Documents and Settings\Shuuja 七原\Desktop\big_Departemen%20Kesehatan01.gif"/>
          <p:cNvPicPr>
            <a:picLocks noChangeAspect="1" noChangeArrowheads="1"/>
          </p:cNvPicPr>
          <p:nvPr userDrawn="1"/>
        </p:nvPicPr>
        <p:blipFill>
          <a:blip r:embed="rId2" cstate="print">
            <a:clrChange>
              <a:clrFrom>
                <a:srgbClr val="FFFFFF"/>
              </a:clrFrom>
              <a:clrTo>
                <a:srgbClr val="FFFFFF">
                  <a:alpha val="0"/>
                </a:srgbClr>
              </a:clrTo>
            </a:clrChange>
          </a:blip>
          <a:srcRect l="7692" r="7690" b="7407"/>
          <a:stretch>
            <a:fillRect/>
          </a:stretch>
        </p:blipFill>
        <p:spPr bwMode="auto">
          <a:xfrm>
            <a:off x="0" y="0"/>
            <a:ext cx="1193800" cy="1357313"/>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7421635-D326-4361-9A66-EF7DA97155F0}" type="datetime1">
              <a:rPr lang="en-US"/>
              <a:pPr/>
              <a:t>10/21/2016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4BDBDAF-8AC8-4C27-80C4-DD0F2CFEC3A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8DEB40C-7E44-4121-93FC-7092C961D948}" type="datetime1">
              <a:rPr lang="en-US"/>
              <a:pPr/>
              <a:t>10/21/2016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75FCF99-B3B7-4980-9341-BF679B05473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83566E8-AF88-4A58-B3D2-C8C7C0C5D5A6}" type="datetime1">
              <a:rPr lang="en-US"/>
              <a:pPr/>
              <a:t>10/21/2016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CFFAA9D-464C-4646-9C7D-0D2F9CA5334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981B9DD-2157-4FC5-8DCE-FE5454380B5D}" type="datetime1">
              <a:rPr lang="en-US"/>
              <a:pPr/>
              <a:t>10/21/2016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4616CF4-E5BF-475A-8C85-22E1A7CFB9D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A6335E0-EBCD-49E0-BDCA-5E453F9EB677}" type="datetime1">
              <a:rPr lang="en-US"/>
              <a:pPr/>
              <a:t>10/21/2016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2CF0F8A-F115-4C3C-AA22-C692E758961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F1ED196-1C35-4044-92C9-663A12A83D19}" type="datetime1">
              <a:rPr lang="en-US"/>
              <a:pPr/>
              <a:t>10/21/2016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5067947-E325-48B7-9CB8-30329C6F892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44E7D99-26A1-4AE5-9082-BFF5A40343D9}" type="datetime1">
              <a:rPr lang="en-US"/>
              <a:pPr/>
              <a:t>10/21/2016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A54501F-2889-4E9F-9D04-27C91BFEF6C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2D173EB3-7BF7-4648-A6BC-EE29309CB641}" type="datetime1">
              <a:rPr lang="en-US"/>
              <a:pPr/>
              <a:t>10/21/2016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mn-ea"/>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A16FC297-CA32-4FD0-953D-02268D09F66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5"/>
          <p:cNvSpPr>
            <a:spLocks noGrp="1"/>
          </p:cNvSpPr>
          <p:nvPr>
            <p:ph type="sldNum" sz="quarter" idx="12"/>
          </p:nvPr>
        </p:nvSpPr>
        <p:spPr bwMode="auto">
          <a:noFill/>
          <a:ln>
            <a:miter lim="800000"/>
            <a:headEnd/>
            <a:tailEnd/>
          </a:ln>
        </p:spPr>
        <p:txBody>
          <a:bodyPr/>
          <a:lstStyle/>
          <a:p>
            <a:fld id="{CA98E7BD-45C7-441A-BE04-2C41ABBCB1FE}" type="slidenum">
              <a:rPr lang="en-US"/>
              <a:pPr/>
              <a:t>1</a:t>
            </a:fld>
            <a:endParaRPr lang="en-US"/>
          </a:p>
        </p:txBody>
      </p:sp>
      <p:sp>
        <p:nvSpPr>
          <p:cNvPr id="15362" name="Title 1"/>
          <p:cNvSpPr>
            <a:spLocks noGrp="1"/>
          </p:cNvSpPr>
          <p:nvPr>
            <p:ph type="ctrTitle"/>
          </p:nvPr>
        </p:nvSpPr>
        <p:spPr>
          <a:xfrm>
            <a:off x="400050" y="2636838"/>
            <a:ext cx="8458200" cy="1470025"/>
          </a:xfrm>
        </p:spPr>
        <p:txBody>
          <a:bodyPr/>
          <a:lstStyle/>
          <a:p>
            <a:pPr algn="l" eaLnBrk="1" hangingPunct="1"/>
            <a:r>
              <a:rPr lang="en-US" sz="4000" b="1" dirty="0" smtClean="0">
                <a:ea typeface="ＭＳ Ｐゴシック" pitchFamily="-84" charset="-128"/>
              </a:rPr>
              <a:t>People that Deliver:</a:t>
            </a:r>
            <a:br>
              <a:rPr lang="en-US" sz="4000" b="1" dirty="0" smtClean="0">
                <a:ea typeface="ＭＳ Ｐゴシック" pitchFamily="-84" charset="-128"/>
              </a:rPr>
            </a:br>
            <a:r>
              <a:rPr lang="en-US" sz="4000" b="1" dirty="0" smtClean="0">
                <a:ea typeface="ＭＳ Ｐゴシック" pitchFamily="-84" charset="-128"/>
              </a:rPr>
              <a:t>Indonesia</a:t>
            </a:r>
            <a:r>
              <a:rPr lang="ja-JP" altLang="en-US" sz="4000" b="1" dirty="0" smtClean="0">
                <a:ea typeface="ＭＳ Ｐゴシック" pitchFamily="-84" charset="-128"/>
              </a:rPr>
              <a:t>’</a:t>
            </a:r>
            <a:r>
              <a:rPr lang="en-US" altLang="ja-JP" sz="4000" b="1" dirty="0" smtClean="0">
                <a:ea typeface="ＭＳ Ｐゴシック" pitchFamily="-84" charset="-128"/>
              </a:rPr>
              <a:t>s Approach to Strengthen   Supply Chain Management in the public health system</a:t>
            </a:r>
            <a:endParaRPr lang="en-US" dirty="0" smtClean="0">
              <a:ea typeface="ＭＳ Ｐゴシック" pitchFamily="-84" charset="-128"/>
            </a:endParaRPr>
          </a:p>
        </p:txBody>
      </p:sp>
      <p:pic>
        <p:nvPicPr>
          <p:cNvPr id="15363" name="Picture 2" descr="D:\Documents and Settings\Shuuja 七原\Desktop\big_Departemen%20Kesehatan01.gif"/>
          <p:cNvPicPr>
            <a:picLocks noChangeAspect="1" noChangeArrowheads="1"/>
          </p:cNvPicPr>
          <p:nvPr/>
        </p:nvPicPr>
        <p:blipFill>
          <a:blip r:embed="rId3" cstate="print">
            <a:clrChange>
              <a:clrFrom>
                <a:srgbClr val="FFFFFF"/>
              </a:clrFrom>
              <a:clrTo>
                <a:srgbClr val="FFFFFF">
                  <a:alpha val="0"/>
                </a:srgbClr>
              </a:clrTo>
            </a:clrChange>
          </a:blip>
          <a:srcRect l="7692" r="7690" b="7407"/>
          <a:stretch>
            <a:fillRect/>
          </a:stretch>
        </p:blipFill>
        <p:spPr bwMode="auto">
          <a:xfrm>
            <a:off x="0" y="0"/>
            <a:ext cx="1571625" cy="1785938"/>
          </a:xfrm>
          <a:prstGeom prst="rect">
            <a:avLst/>
          </a:prstGeom>
          <a:noFill/>
          <a:ln w="9525">
            <a:noFill/>
            <a:miter lim="800000"/>
            <a:headEnd/>
            <a:tailEnd/>
          </a:ln>
        </p:spPr>
      </p:pic>
      <p:sp>
        <p:nvSpPr>
          <p:cNvPr id="15364" name="Title 1"/>
          <p:cNvSpPr>
            <a:spLocks/>
          </p:cNvSpPr>
          <p:nvPr/>
        </p:nvSpPr>
        <p:spPr bwMode="auto">
          <a:xfrm>
            <a:off x="1550988" y="188913"/>
            <a:ext cx="7523162" cy="1470025"/>
          </a:xfrm>
          <a:prstGeom prst="rect">
            <a:avLst/>
          </a:prstGeom>
          <a:noFill/>
          <a:ln w="9525">
            <a:noFill/>
            <a:miter lim="800000"/>
            <a:headEnd/>
            <a:tailEnd/>
          </a:ln>
        </p:spPr>
        <p:txBody>
          <a:bodyPr anchor="ctr"/>
          <a:lstStyle/>
          <a:p>
            <a:pPr algn="r"/>
            <a:r>
              <a:rPr lang="en-US" sz="3000" b="1">
                <a:latin typeface="Calibri" pitchFamily="34" charset="0"/>
              </a:rPr>
              <a:t>Ministry of Health</a:t>
            </a:r>
            <a:br>
              <a:rPr lang="en-US" sz="3000" b="1">
                <a:latin typeface="Calibri" pitchFamily="34" charset="0"/>
              </a:rPr>
            </a:br>
            <a:r>
              <a:rPr lang="en-US" sz="3000" b="1">
                <a:latin typeface="Calibri" pitchFamily="34" charset="0"/>
              </a:rPr>
              <a:t>Republic of Indonesia</a:t>
            </a:r>
            <a:endParaRPr lang="en-US" sz="3000">
              <a:latin typeface="Calibri" pitchFamily="34" charset="0"/>
            </a:endParaRPr>
          </a:p>
        </p:txBody>
      </p:sp>
      <p:sp>
        <p:nvSpPr>
          <p:cNvPr id="15365" name="Title 1"/>
          <p:cNvSpPr>
            <a:spLocks/>
          </p:cNvSpPr>
          <p:nvPr/>
        </p:nvSpPr>
        <p:spPr bwMode="auto">
          <a:xfrm>
            <a:off x="1042988" y="5589588"/>
            <a:ext cx="8031162" cy="1181100"/>
          </a:xfrm>
          <a:prstGeom prst="rect">
            <a:avLst/>
          </a:prstGeom>
          <a:noFill/>
          <a:ln w="9525">
            <a:noFill/>
            <a:miter lim="800000"/>
            <a:headEnd/>
            <a:tailEnd/>
          </a:ln>
        </p:spPr>
        <p:txBody>
          <a:bodyPr anchor="ctr"/>
          <a:lstStyle/>
          <a:p>
            <a:pPr algn="r"/>
            <a:r>
              <a:rPr lang="en-US" sz="3000" b="1" dirty="0">
                <a:latin typeface="Calibri" pitchFamily="34" charset="0"/>
              </a:rPr>
              <a:t>Mr. </a:t>
            </a:r>
            <a:r>
              <a:rPr lang="en-US" sz="3000" b="1" dirty="0" err="1">
                <a:latin typeface="Calibri" pitchFamily="34" charset="0"/>
              </a:rPr>
              <a:t>Bayu</a:t>
            </a:r>
            <a:r>
              <a:rPr lang="en-US" sz="3000" b="1" dirty="0">
                <a:latin typeface="Calibri" pitchFamily="34" charset="0"/>
              </a:rPr>
              <a:t> </a:t>
            </a:r>
            <a:r>
              <a:rPr lang="en-US" sz="3000" b="1" dirty="0" err="1">
                <a:latin typeface="Calibri" pitchFamily="34" charset="0"/>
              </a:rPr>
              <a:t>Tedja</a:t>
            </a:r>
            <a:r>
              <a:rPr lang="en-US" sz="3000" b="1" dirty="0">
                <a:latin typeface="Calibri" pitchFamily="34" charset="0"/>
              </a:rPr>
              <a:t> </a:t>
            </a:r>
            <a:r>
              <a:rPr lang="en-US" sz="3000" b="1" dirty="0" err="1">
                <a:latin typeface="Calibri" pitchFamily="34" charset="0"/>
              </a:rPr>
              <a:t>Mulya</a:t>
            </a:r>
            <a:r>
              <a:rPr lang="en-US" sz="3000" b="1" dirty="0">
                <a:latin typeface="Calibri" pitchFamily="34" charset="0"/>
              </a:rPr>
              <a:t>  , Ministry of </a:t>
            </a:r>
            <a:r>
              <a:rPr lang="en-US" sz="3000" b="1" dirty="0" smtClean="0">
                <a:latin typeface="Calibri" pitchFamily="34" charset="0"/>
              </a:rPr>
              <a:t>Health</a:t>
            </a:r>
          </a:p>
          <a:p>
            <a:pPr algn="r"/>
            <a:r>
              <a:rPr lang="en-US" sz="3000" b="1" dirty="0" smtClean="0">
                <a:latin typeface="Calibri" pitchFamily="34" charset="0"/>
              </a:rPr>
              <a:t>February 2014</a:t>
            </a:r>
            <a:endParaRPr lang="en-US" sz="3000" b="1" dirty="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5"/>
          <p:cNvSpPr txBox="1">
            <a:spLocks noGrp="1"/>
          </p:cNvSpPr>
          <p:nvPr/>
        </p:nvSpPr>
        <p:spPr bwMode="auto">
          <a:xfrm>
            <a:off x="6229350" y="6069013"/>
            <a:ext cx="2133600" cy="365125"/>
          </a:xfrm>
          <a:prstGeom prst="rect">
            <a:avLst/>
          </a:prstGeom>
          <a:noFill/>
          <a:ln w="9525">
            <a:noFill/>
            <a:miter lim="800000"/>
            <a:headEnd/>
            <a:tailEnd/>
          </a:ln>
        </p:spPr>
        <p:txBody>
          <a:bodyPr anchor="ctr"/>
          <a:lstStyle/>
          <a:p>
            <a:pPr algn="r"/>
            <a:fld id="{40E8F21F-A4BB-4DA6-A433-8695749138E8}" type="slidenum">
              <a:rPr lang="en-US" sz="1200">
                <a:solidFill>
                  <a:srgbClr val="898989"/>
                </a:solidFill>
                <a:latin typeface="Calibri" pitchFamily="34" charset="0"/>
              </a:rPr>
              <a:pPr algn="r"/>
              <a:t>10</a:t>
            </a:fld>
            <a:endParaRPr lang="en-US" sz="1200">
              <a:solidFill>
                <a:srgbClr val="898989"/>
              </a:solidFill>
              <a:latin typeface="Calibri" pitchFamily="34" charset="0"/>
            </a:endParaRPr>
          </a:p>
        </p:txBody>
      </p:sp>
      <p:sp>
        <p:nvSpPr>
          <p:cNvPr id="33794" name="Rectangle 2"/>
          <p:cNvSpPr>
            <a:spLocks noGrp="1"/>
          </p:cNvSpPr>
          <p:nvPr>
            <p:ph type="title" idx="4294967295"/>
          </p:nvPr>
        </p:nvSpPr>
        <p:spPr>
          <a:xfrm>
            <a:off x="1187450" y="274638"/>
            <a:ext cx="7499350" cy="922337"/>
          </a:xfrm>
        </p:spPr>
        <p:txBody>
          <a:bodyPr/>
          <a:lstStyle/>
          <a:p>
            <a:pPr algn="l" eaLnBrk="1" hangingPunct="1"/>
            <a:r>
              <a:rPr lang="en-US" smtClean="0">
                <a:ea typeface="ＭＳ Ｐゴシック" pitchFamily="-84" charset="-128"/>
              </a:rPr>
              <a:t>PtD Strategic Objectives</a:t>
            </a:r>
          </a:p>
        </p:txBody>
      </p:sp>
      <p:grpSp>
        <p:nvGrpSpPr>
          <p:cNvPr id="33795" name="Group 5"/>
          <p:cNvGrpSpPr>
            <a:grpSpLocks/>
          </p:cNvGrpSpPr>
          <p:nvPr/>
        </p:nvGrpSpPr>
        <p:grpSpPr bwMode="auto">
          <a:xfrm>
            <a:off x="395288" y="1485900"/>
            <a:ext cx="7885112" cy="576263"/>
            <a:chOff x="136" y="981"/>
            <a:chExt cx="4967" cy="363"/>
          </a:xfrm>
        </p:grpSpPr>
        <p:sp>
          <p:nvSpPr>
            <p:cNvPr id="13339" name="Line 6"/>
            <p:cNvSpPr>
              <a:spLocks noChangeShapeType="1"/>
            </p:cNvSpPr>
            <p:nvPr/>
          </p:nvSpPr>
          <p:spPr bwMode="auto">
            <a:xfrm>
              <a:off x="295" y="1254"/>
              <a:ext cx="48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13340" name="Oval 7"/>
            <p:cNvSpPr>
              <a:spLocks noChangeArrowheads="1"/>
            </p:cNvSpPr>
            <p:nvPr/>
          </p:nvSpPr>
          <p:spPr bwMode="auto">
            <a:xfrm>
              <a:off x="136" y="981"/>
              <a:ext cx="340" cy="363"/>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solidFill>
                    <a:schemeClr val="bg1"/>
                  </a:solidFill>
                  <a:latin typeface="Arial Black" charset="0"/>
                  <a:ea typeface="ＭＳ Ｐゴシック" charset="0"/>
                  <a:cs typeface="Arial" charset="0"/>
                </a:rPr>
                <a:t>I</a:t>
              </a:r>
            </a:p>
          </p:txBody>
        </p:sp>
      </p:grpSp>
      <p:grpSp>
        <p:nvGrpSpPr>
          <p:cNvPr id="33796" name="Group 8"/>
          <p:cNvGrpSpPr>
            <a:grpSpLocks/>
          </p:cNvGrpSpPr>
          <p:nvPr/>
        </p:nvGrpSpPr>
        <p:grpSpPr bwMode="auto">
          <a:xfrm>
            <a:off x="395288" y="2392363"/>
            <a:ext cx="7885112" cy="576262"/>
            <a:chOff x="136" y="981"/>
            <a:chExt cx="4967" cy="363"/>
          </a:xfrm>
        </p:grpSpPr>
        <p:sp>
          <p:nvSpPr>
            <p:cNvPr id="13337" name="Line 9"/>
            <p:cNvSpPr>
              <a:spLocks noChangeShapeType="1"/>
            </p:cNvSpPr>
            <p:nvPr/>
          </p:nvSpPr>
          <p:spPr bwMode="auto">
            <a:xfrm>
              <a:off x="295" y="1254"/>
              <a:ext cx="48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13338" name="Oval 10"/>
            <p:cNvSpPr>
              <a:spLocks noChangeArrowheads="1"/>
            </p:cNvSpPr>
            <p:nvPr/>
          </p:nvSpPr>
          <p:spPr bwMode="auto">
            <a:xfrm>
              <a:off x="136" y="981"/>
              <a:ext cx="340" cy="363"/>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solidFill>
                    <a:schemeClr val="bg1"/>
                  </a:solidFill>
                  <a:latin typeface="Arial Black" charset="0"/>
                  <a:ea typeface="ＭＳ Ｐゴシック" charset="0"/>
                  <a:cs typeface="Arial" charset="0"/>
                </a:rPr>
                <a:t>II</a:t>
              </a:r>
            </a:p>
          </p:txBody>
        </p:sp>
      </p:grpSp>
      <p:grpSp>
        <p:nvGrpSpPr>
          <p:cNvPr id="33797" name="Group 11"/>
          <p:cNvGrpSpPr>
            <a:grpSpLocks/>
          </p:cNvGrpSpPr>
          <p:nvPr/>
        </p:nvGrpSpPr>
        <p:grpSpPr bwMode="auto">
          <a:xfrm>
            <a:off x="395288" y="3298825"/>
            <a:ext cx="7885112" cy="576263"/>
            <a:chOff x="136" y="981"/>
            <a:chExt cx="4967" cy="363"/>
          </a:xfrm>
        </p:grpSpPr>
        <p:sp>
          <p:nvSpPr>
            <p:cNvPr id="13335" name="Line 12"/>
            <p:cNvSpPr>
              <a:spLocks noChangeShapeType="1"/>
            </p:cNvSpPr>
            <p:nvPr/>
          </p:nvSpPr>
          <p:spPr bwMode="auto">
            <a:xfrm>
              <a:off x="295" y="1254"/>
              <a:ext cx="48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13336" name="Oval 13"/>
            <p:cNvSpPr>
              <a:spLocks noChangeArrowheads="1"/>
            </p:cNvSpPr>
            <p:nvPr/>
          </p:nvSpPr>
          <p:spPr bwMode="auto">
            <a:xfrm>
              <a:off x="136" y="981"/>
              <a:ext cx="340" cy="363"/>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solidFill>
                    <a:schemeClr val="bg1"/>
                  </a:solidFill>
                  <a:latin typeface="Arial Black" charset="0"/>
                  <a:ea typeface="ＭＳ Ｐゴシック" charset="0"/>
                  <a:cs typeface="Arial" charset="0"/>
                </a:rPr>
                <a:t>III</a:t>
              </a:r>
            </a:p>
          </p:txBody>
        </p:sp>
      </p:grpSp>
      <p:grpSp>
        <p:nvGrpSpPr>
          <p:cNvPr id="33798" name="Group 14"/>
          <p:cNvGrpSpPr>
            <a:grpSpLocks/>
          </p:cNvGrpSpPr>
          <p:nvPr/>
        </p:nvGrpSpPr>
        <p:grpSpPr bwMode="auto">
          <a:xfrm>
            <a:off x="395288" y="4206875"/>
            <a:ext cx="7885112" cy="576263"/>
            <a:chOff x="136" y="981"/>
            <a:chExt cx="4967" cy="363"/>
          </a:xfrm>
        </p:grpSpPr>
        <p:sp>
          <p:nvSpPr>
            <p:cNvPr id="13333" name="Line 15"/>
            <p:cNvSpPr>
              <a:spLocks noChangeShapeType="1"/>
            </p:cNvSpPr>
            <p:nvPr/>
          </p:nvSpPr>
          <p:spPr bwMode="auto">
            <a:xfrm>
              <a:off x="295" y="1254"/>
              <a:ext cx="48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13334" name="Oval 16"/>
            <p:cNvSpPr>
              <a:spLocks noChangeArrowheads="1"/>
            </p:cNvSpPr>
            <p:nvPr/>
          </p:nvSpPr>
          <p:spPr bwMode="auto">
            <a:xfrm>
              <a:off x="136" y="981"/>
              <a:ext cx="340" cy="363"/>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solidFill>
                    <a:schemeClr val="bg1"/>
                  </a:solidFill>
                  <a:latin typeface="Arial Black" charset="0"/>
                  <a:ea typeface="ＭＳ Ｐゴシック" charset="0"/>
                  <a:cs typeface="Arial" charset="0"/>
                </a:rPr>
                <a:t>IV</a:t>
              </a:r>
            </a:p>
          </p:txBody>
        </p:sp>
      </p:grpSp>
      <p:grpSp>
        <p:nvGrpSpPr>
          <p:cNvPr id="33799" name="Group 17"/>
          <p:cNvGrpSpPr>
            <a:grpSpLocks/>
          </p:cNvGrpSpPr>
          <p:nvPr/>
        </p:nvGrpSpPr>
        <p:grpSpPr bwMode="auto">
          <a:xfrm>
            <a:off x="395288" y="5113338"/>
            <a:ext cx="7885112" cy="576262"/>
            <a:chOff x="136" y="981"/>
            <a:chExt cx="4967" cy="363"/>
          </a:xfrm>
        </p:grpSpPr>
        <p:sp>
          <p:nvSpPr>
            <p:cNvPr id="13331" name="Line 18"/>
            <p:cNvSpPr>
              <a:spLocks noChangeShapeType="1"/>
            </p:cNvSpPr>
            <p:nvPr/>
          </p:nvSpPr>
          <p:spPr bwMode="auto">
            <a:xfrm>
              <a:off x="295" y="1254"/>
              <a:ext cx="48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13332" name="Oval 19"/>
            <p:cNvSpPr>
              <a:spLocks noChangeArrowheads="1"/>
            </p:cNvSpPr>
            <p:nvPr/>
          </p:nvSpPr>
          <p:spPr bwMode="auto">
            <a:xfrm>
              <a:off x="136" y="981"/>
              <a:ext cx="340" cy="363"/>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solidFill>
                    <a:schemeClr val="bg1"/>
                  </a:solidFill>
                  <a:latin typeface="Arial Black" charset="0"/>
                  <a:ea typeface="ＭＳ Ｐゴシック" charset="0"/>
                  <a:cs typeface="Arial" charset="0"/>
                </a:rPr>
                <a:t>V</a:t>
              </a:r>
            </a:p>
          </p:txBody>
        </p:sp>
      </p:grpSp>
      <p:grpSp>
        <p:nvGrpSpPr>
          <p:cNvPr id="33800" name="Group 20"/>
          <p:cNvGrpSpPr>
            <a:grpSpLocks/>
          </p:cNvGrpSpPr>
          <p:nvPr/>
        </p:nvGrpSpPr>
        <p:grpSpPr bwMode="auto">
          <a:xfrm>
            <a:off x="395288" y="6021388"/>
            <a:ext cx="7885112" cy="576262"/>
            <a:chOff x="136" y="981"/>
            <a:chExt cx="4967" cy="363"/>
          </a:xfrm>
        </p:grpSpPr>
        <p:sp>
          <p:nvSpPr>
            <p:cNvPr id="13329" name="Line 21"/>
            <p:cNvSpPr>
              <a:spLocks noChangeShapeType="1"/>
            </p:cNvSpPr>
            <p:nvPr/>
          </p:nvSpPr>
          <p:spPr bwMode="auto">
            <a:xfrm>
              <a:off x="295" y="1254"/>
              <a:ext cx="48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13330" name="Oval 22"/>
            <p:cNvSpPr>
              <a:spLocks noChangeArrowheads="1"/>
            </p:cNvSpPr>
            <p:nvPr/>
          </p:nvSpPr>
          <p:spPr bwMode="auto">
            <a:xfrm>
              <a:off x="136" y="981"/>
              <a:ext cx="340" cy="363"/>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solidFill>
                    <a:schemeClr val="bg1"/>
                  </a:solidFill>
                  <a:latin typeface="Arial Black" charset="0"/>
                  <a:ea typeface="ＭＳ Ｐゴシック" charset="0"/>
                  <a:cs typeface="Arial" charset="0"/>
                </a:rPr>
                <a:t>VI</a:t>
              </a:r>
            </a:p>
          </p:txBody>
        </p:sp>
      </p:grpSp>
      <p:sp>
        <p:nvSpPr>
          <p:cNvPr id="13322" name="Text Box 23"/>
          <p:cNvSpPr txBox="1">
            <a:spLocks noChangeArrowheads="1"/>
          </p:cNvSpPr>
          <p:nvPr/>
        </p:nvSpPr>
        <p:spPr bwMode="auto">
          <a:xfrm>
            <a:off x="8156575" y="1270000"/>
            <a:ext cx="771525" cy="5445125"/>
          </a:xfrm>
          <a:prstGeom prst="rect">
            <a:avLst/>
          </a:prstGeom>
          <a:solidFill>
            <a:srgbClr val="008000"/>
          </a:solidFill>
          <a:ln w="38100" cmpd="dbl">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defRPr/>
            </a:pPr>
            <a:r>
              <a:rPr lang="en-US" sz="3600" b="1" smtClean="0">
                <a:solidFill>
                  <a:schemeClr val="bg1"/>
                </a:solidFill>
                <a:latin typeface="Arial Black" charset="0"/>
              </a:rPr>
              <a:t>ONE GATE POLICY</a:t>
            </a:r>
          </a:p>
        </p:txBody>
      </p:sp>
      <p:sp>
        <p:nvSpPr>
          <p:cNvPr id="13323" name="Text Box 24"/>
          <p:cNvSpPr txBox="1">
            <a:spLocks noChangeArrowheads="1"/>
          </p:cNvSpPr>
          <p:nvPr/>
        </p:nvSpPr>
        <p:spPr bwMode="auto">
          <a:xfrm>
            <a:off x="1008063" y="1196975"/>
            <a:ext cx="68405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sz="2400" b="1" smtClean="0"/>
              <a:t>Develop a network of SCM professionals within MOH.</a:t>
            </a:r>
          </a:p>
        </p:txBody>
      </p:sp>
      <p:sp>
        <p:nvSpPr>
          <p:cNvPr id="13324" name="Text Box 25"/>
          <p:cNvSpPr txBox="1">
            <a:spLocks noChangeArrowheads="1"/>
          </p:cNvSpPr>
          <p:nvPr/>
        </p:nvSpPr>
        <p:spPr bwMode="auto">
          <a:xfrm>
            <a:off x="1008063" y="2066925"/>
            <a:ext cx="68405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sz="2400" b="1" smtClean="0"/>
              <a:t>Increase awareness and advocacy of human resources for SCM.</a:t>
            </a:r>
          </a:p>
        </p:txBody>
      </p:sp>
      <p:sp>
        <p:nvSpPr>
          <p:cNvPr id="13325" name="Text Box 26"/>
          <p:cNvSpPr txBox="1">
            <a:spLocks noChangeArrowheads="1"/>
          </p:cNvSpPr>
          <p:nvPr/>
        </p:nvSpPr>
        <p:spPr bwMode="auto">
          <a:xfrm>
            <a:off x="1079500" y="2925763"/>
            <a:ext cx="68405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sz="2400" b="1" smtClean="0"/>
              <a:t>Increase the technical skills of SCM professionals.</a:t>
            </a:r>
          </a:p>
        </p:txBody>
      </p:sp>
      <p:sp>
        <p:nvSpPr>
          <p:cNvPr id="13326" name="Text Box 27"/>
          <p:cNvSpPr txBox="1">
            <a:spLocks noChangeArrowheads="1"/>
          </p:cNvSpPr>
          <p:nvPr/>
        </p:nvSpPr>
        <p:spPr bwMode="auto">
          <a:xfrm>
            <a:off x="1079500" y="3867150"/>
            <a:ext cx="68405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sz="2400" b="1" smtClean="0"/>
              <a:t>Develop the One Gate Policy to coordinate supply chain people and processes.</a:t>
            </a:r>
          </a:p>
        </p:txBody>
      </p:sp>
      <p:sp>
        <p:nvSpPr>
          <p:cNvPr id="13327" name="Text Box 28"/>
          <p:cNvSpPr txBox="1">
            <a:spLocks noChangeArrowheads="1"/>
          </p:cNvSpPr>
          <p:nvPr/>
        </p:nvSpPr>
        <p:spPr bwMode="auto">
          <a:xfrm>
            <a:off x="1079500" y="5132388"/>
            <a:ext cx="684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sz="2400" b="1" smtClean="0"/>
              <a:t>Develop a career path for SCM professionals.</a:t>
            </a:r>
          </a:p>
        </p:txBody>
      </p:sp>
      <p:sp>
        <p:nvSpPr>
          <p:cNvPr id="13328" name="Text Box 29"/>
          <p:cNvSpPr txBox="1">
            <a:spLocks noChangeArrowheads="1"/>
          </p:cNvSpPr>
          <p:nvPr/>
        </p:nvSpPr>
        <p:spPr bwMode="auto">
          <a:xfrm>
            <a:off x="1079500" y="5662613"/>
            <a:ext cx="68405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sz="2400" b="1" smtClean="0"/>
              <a:t>Address the challenges of financial human resources for SCM.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5"/>
          <p:cNvSpPr>
            <a:spLocks noGrp="1"/>
          </p:cNvSpPr>
          <p:nvPr>
            <p:ph type="sldNum" sz="quarter" idx="12"/>
          </p:nvPr>
        </p:nvSpPr>
        <p:spPr bwMode="auto">
          <a:noFill/>
          <a:ln>
            <a:miter lim="800000"/>
            <a:headEnd/>
            <a:tailEnd/>
          </a:ln>
        </p:spPr>
        <p:txBody>
          <a:bodyPr/>
          <a:lstStyle/>
          <a:p>
            <a:fld id="{01C4632C-0142-413E-8824-CBDCCD6EC645}" type="slidenum">
              <a:rPr lang="en-US"/>
              <a:pPr/>
              <a:t>11</a:t>
            </a:fld>
            <a:endParaRPr lang="en-US"/>
          </a:p>
        </p:txBody>
      </p:sp>
      <p:sp>
        <p:nvSpPr>
          <p:cNvPr id="35842" name="Rectangle 2"/>
          <p:cNvSpPr>
            <a:spLocks noGrp="1"/>
          </p:cNvSpPr>
          <p:nvPr>
            <p:ph type="title" idx="4294967295"/>
          </p:nvPr>
        </p:nvSpPr>
        <p:spPr>
          <a:xfrm>
            <a:off x="1187450" y="274638"/>
            <a:ext cx="7499350" cy="922337"/>
          </a:xfrm>
        </p:spPr>
        <p:txBody>
          <a:bodyPr/>
          <a:lstStyle/>
          <a:p>
            <a:pPr algn="l" eaLnBrk="1" hangingPunct="1"/>
            <a:r>
              <a:rPr lang="en-US" smtClean="0">
                <a:ea typeface="ＭＳ Ｐゴシック" pitchFamily="-84" charset="-128"/>
              </a:rPr>
              <a:t>CURRENT PtD ACTIVITIES (1)</a:t>
            </a:r>
          </a:p>
        </p:txBody>
      </p:sp>
      <p:sp>
        <p:nvSpPr>
          <p:cNvPr id="14340" name="Rectangle 3"/>
          <p:cNvSpPr>
            <a:spLocks noGrp="1"/>
          </p:cNvSpPr>
          <p:nvPr>
            <p:ph type="body" idx="4294967295"/>
          </p:nvPr>
        </p:nvSpPr>
        <p:spPr>
          <a:xfrm>
            <a:off x="457200" y="1412875"/>
            <a:ext cx="8229600" cy="4713288"/>
          </a:xfrm>
        </p:spPr>
        <p:txBody>
          <a:bodyPr/>
          <a:lstStyle/>
          <a:p>
            <a:pPr marL="457200" indent="-457200">
              <a:buFont typeface="Arial" pitchFamily="34" charset="0"/>
              <a:buAutoNum type="arabicPeriod"/>
            </a:pPr>
            <a:r>
              <a:rPr lang="en-US" b="1" smtClean="0">
                <a:ea typeface="ＭＳ Ｐゴシック" pitchFamily="-84" charset="-128"/>
              </a:rPr>
              <a:t>NATIONAL DRUG SCM STRATEGY-2014 TO 2016.</a:t>
            </a:r>
          </a:p>
          <a:p>
            <a:pPr marL="457200" indent="-457200">
              <a:buFont typeface="Arial" pitchFamily="34" charset="0"/>
              <a:buAutoNum type="arabicPeriod"/>
            </a:pPr>
            <a:endParaRPr lang="en-US" b="1" smtClean="0">
              <a:ea typeface="ＭＳ Ｐゴシック" pitchFamily="-84" charset="-128"/>
            </a:endParaRPr>
          </a:p>
          <a:p>
            <a:pPr marL="457200" indent="-457200">
              <a:buFont typeface="Arial" pitchFamily="34" charset="0"/>
              <a:buAutoNum type="arabicPeriod"/>
            </a:pPr>
            <a:r>
              <a:rPr lang="en-US" b="1" smtClean="0">
                <a:ea typeface="ＭＳ Ｐゴシック" pitchFamily="-84" charset="-128"/>
              </a:rPr>
              <a:t>DOCUMENT AND SOCIALIZE KEY </a:t>
            </a:r>
            <a:r>
              <a:rPr lang="en-US" altLang="en-US" b="1" smtClean="0">
                <a:ea typeface="ＭＳ Ｐゴシック" pitchFamily="-84" charset="-128"/>
              </a:rPr>
              <a:t>“</a:t>
            </a:r>
            <a:r>
              <a:rPr lang="en-US" b="1" smtClean="0">
                <a:ea typeface="ＭＳ Ｐゴシック" pitchFamily="-84" charset="-128"/>
              </a:rPr>
              <a:t>ONE GATE</a:t>
            </a:r>
            <a:r>
              <a:rPr lang="en-US" altLang="en-US" b="1" smtClean="0">
                <a:ea typeface="ＭＳ Ｐゴシック" pitchFamily="-84" charset="-128"/>
              </a:rPr>
              <a:t>”</a:t>
            </a:r>
            <a:r>
              <a:rPr lang="en-US" b="1" smtClean="0">
                <a:ea typeface="ＭＳ Ｐゴシック" pitchFamily="-84" charset="-128"/>
              </a:rPr>
              <a:t> SCM INTEGRATION POLICY.</a:t>
            </a:r>
          </a:p>
          <a:p>
            <a:pPr marL="457200" indent="-457200">
              <a:buFont typeface="Arial" pitchFamily="34" charset="0"/>
              <a:buAutoNum type="arabicPeriod"/>
            </a:pPr>
            <a:endParaRPr lang="en-US" b="1" smtClean="0">
              <a:ea typeface="ＭＳ Ｐゴシック" pitchFamily="-84" charset="-128"/>
            </a:endParaRPr>
          </a:p>
          <a:p>
            <a:pPr marL="457200" indent="-457200">
              <a:buFont typeface="Arial" pitchFamily="34" charset="0"/>
              <a:buAutoNum type="arabicPeriod"/>
            </a:pPr>
            <a:r>
              <a:rPr lang="en-US" b="1" smtClean="0">
                <a:ea typeface="ＭＳ Ｐゴシック" pitchFamily="-84" charset="-128"/>
              </a:rPr>
              <a:t>DEVELOP GOOD WAREHOUSE PRACTICES</a:t>
            </a:r>
          </a:p>
          <a:p>
            <a:pPr marL="457200" indent="-457200" eaLnBrk="1" hangingPunct="1"/>
            <a:endParaRPr lang="en-US" smtClean="0">
              <a:ea typeface="ＭＳ Ｐゴシック" pitchFamily="-8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5"/>
          <p:cNvSpPr>
            <a:spLocks noGrp="1"/>
          </p:cNvSpPr>
          <p:nvPr>
            <p:ph type="sldNum" sz="quarter" idx="12"/>
          </p:nvPr>
        </p:nvSpPr>
        <p:spPr bwMode="auto">
          <a:noFill/>
          <a:ln>
            <a:miter lim="800000"/>
            <a:headEnd/>
            <a:tailEnd/>
          </a:ln>
        </p:spPr>
        <p:txBody>
          <a:bodyPr/>
          <a:lstStyle/>
          <a:p>
            <a:fld id="{5344324C-F068-47DE-B04B-37334CA30544}" type="slidenum">
              <a:rPr lang="en-US"/>
              <a:pPr/>
              <a:t>12</a:t>
            </a:fld>
            <a:endParaRPr lang="en-US"/>
          </a:p>
        </p:txBody>
      </p:sp>
      <p:sp>
        <p:nvSpPr>
          <p:cNvPr id="37890" name="Rectangle 2"/>
          <p:cNvSpPr>
            <a:spLocks noGrp="1"/>
          </p:cNvSpPr>
          <p:nvPr>
            <p:ph type="title" idx="4294967295"/>
          </p:nvPr>
        </p:nvSpPr>
        <p:spPr>
          <a:xfrm>
            <a:off x="1187450" y="274638"/>
            <a:ext cx="7499350" cy="922337"/>
          </a:xfrm>
        </p:spPr>
        <p:txBody>
          <a:bodyPr/>
          <a:lstStyle/>
          <a:p>
            <a:pPr algn="l" eaLnBrk="1" hangingPunct="1"/>
            <a:r>
              <a:rPr lang="en-US" smtClean="0">
                <a:ea typeface="ＭＳ Ｐゴシック" pitchFamily="-84" charset="-128"/>
              </a:rPr>
              <a:t>CURRENT PtD ACTIVITIES (2)</a:t>
            </a:r>
          </a:p>
        </p:txBody>
      </p:sp>
      <p:sp>
        <p:nvSpPr>
          <p:cNvPr id="14340" name="Rectangle 3"/>
          <p:cNvSpPr>
            <a:spLocks noGrp="1"/>
          </p:cNvSpPr>
          <p:nvPr>
            <p:ph type="body" idx="4294967295"/>
          </p:nvPr>
        </p:nvSpPr>
        <p:spPr>
          <a:xfrm>
            <a:off x="457200" y="1989138"/>
            <a:ext cx="8435975" cy="4137025"/>
          </a:xfrm>
        </p:spPr>
        <p:txBody>
          <a:bodyPr/>
          <a:lstStyle/>
          <a:p>
            <a:pPr marL="0" indent="0">
              <a:buFont typeface="Arial" charset="0"/>
              <a:buNone/>
              <a:defRPr/>
            </a:pPr>
            <a:r>
              <a:rPr lang="en-US" b="1" dirty="0"/>
              <a:t>4. GF HSS DISTRICT BASED SCM SUPPORT </a:t>
            </a:r>
            <a:r>
              <a:rPr lang="en-US" b="1" dirty="0" smtClean="0"/>
              <a:t>PILOT PROJECT.</a:t>
            </a:r>
            <a:endParaRPr lang="en-US" b="1" dirty="0"/>
          </a:p>
          <a:p>
            <a:pPr marL="0" indent="0">
              <a:buFont typeface="Arial" charset="0"/>
              <a:buNone/>
              <a:defRPr/>
            </a:pPr>
            <a:endParaRPr lang="en-US" b="1" dirty="0"/>
          </a:p>
          <a:p>
            <a:pPr marL="0" indent="0">
              <a:buFont typeface="Arial" charset="0"/>
              <a:buNone/>
              <a:defRPr/>
            </a:pPr>
            <a:r>
              <a:rPr lang="en-US" b="1" dirty="0"/>
              <a:t>5.PROVINCIAL </a:t>
            </a:r>
            <a:r>
              <a:rPr lang="en-US" b="1" dirty="0" err="1"/>
              <a:t>PtD</a:t>
            </a:r>
            <a:r>
              <a:rPr lang="en-US" b="1" dirty="0"/>
              <a:t> LOGISTICS NETWORK</a:t>
            </a:r>
          </a:p>
          <a:p>
            <a:pPr marL="0" indent="0">
              <a:buFont typeface="Arial" charset="0"/>
              <a:buNone/>
              <a:defRPr/>
            </a:pPr>
            <a:endParaRPr lang="en-US" b="1" dirty="0"/>
          </a:p>
          <a:p>
            <a:pPr marL="0" indent="0">
              <a:buFont typeface="Arial" charset="0"/>
              <a:buNone/>
              <a:defRPr/>
            </a:pPr>
            <a:r>
              <a:rPr lang="en-US" b="1" dirty="0"/>
              <a:t>6.</a:t>
            </a:r>
            <a:r>
              <a:rPr lang="en-US" b="1" dirty="0" smtClean="0"/>
              <a:t>SUPPORT THE </a:t>
            </a:r>
            <a:r>
              <a:rPr lang="en-US" b="1" dirty="0"/>
              <a:t>MOH </a:t>
            </a:r>
            <a:r>
              <a:rPr lang="en-US" b="1" dirty="0" smtClean="0"/>
              <a:t>NEW SCM POLICES FOR THE UNIVERSAL </a:t>
            </a:r>
            <a:r>
              <a:rPr lang="en-US" b="1" dirty="0"/>
              <a:t>HEALTH </a:t>
            </a:r>
            <a:r>
              <a:rPr lang="en-US" b="1" dirty="0" smtClean="0"/>
              <a:t>INSURANCE PROGRAM .</a:t>
            </a:r>
            <a:endParaRPr lang="en-US" b="1" dirty="0"/>
          </a:p>
          <a:p>
            <a:pPr eaLnBrk="1" hangingPunct="1">
              <a:buFont typeface="Arial" charset="0"/>
              <a:buChar char="•"/>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en-US" dirty="0" smtClean="0"/>
              <a:t>   </a:t>
            </a:r>
            <a:r>
              <a:rPr lang="en-US" dirty="0" err="1" smtClean="0"/>
              <a:t>PtD</a:t>
            </a:r>
            <a:r>
              <a:rPr lang="en-US" dirty="0" smtClean="0"/>
              <a:t> Indonesia Activities Photo (1)</a:t>
            </a:r>
            <a:endParaRPr lang="en-US" dirty="0"/>
          </a:p>
        </p:txBody>
      </p:sp>
      <p:sp>
        <p:nvSpPr>
          <p:cNvPr id="4" name="Slide Number Placeholder 3"/>
          <p:cNvSpPr>
            <a:spLocks noGrp="1"/>
          </p:cNvSpPr>
          <p:nvPr>
            <p:ph type="sldNum" sz="quarter" idx="12"/>
          </p:nvPr>
        </p:nvSpPr>
        <p:spPr/>
        <p:txBody>
          <a:bodyPr/>
          <a:lstStyle/>
          <a:p>
            <a:fld id="{10E06AF2-ADC9-42B5-8CDC-ED4A7D9833AF}" type="slidenum">
              <a:rPr lang="en-US" smtClean="0"/>
              <a:pPr/>
              <a:t>13</a:t>
            </a:fld>
            <a:endParaRPr lang="en-US"/>
          </a:p>
        </p:txBody>
      </p:sp>
      <p:pic>
        <p:nvPicPr>
          <p:cNvPr id="45058" name="Picture 2"/>
          <p:cNvPicPr>
            <a:picLocks noGrp="1" noChangeAspect="1" noChangeArrowheads="1"/>
          </p:cNvPicPr>
          <p:nvPr>
            <p:ph idx="1"/>
          </p:nvPr>
        </p:nvPicPr>
        <p:blipFill>
          <a:blip r:embed="rId3" cstate="print"/>
          <a:srcRect/>
          <a:stretch>
            <a:fillRect/>
          </a:stretch>
        </p:blipFill>
        <p:spPr bwMode="auto">
          <a:xfrm>
            <a:off x="357158" y="1785927"/>
            <a:ext cx="5006930" cy="3731305"/>
          </a:xfrm>
          <a:prstGeom prst="rect">
            <a:avLst/>
          </a:prstGeom>
          <a:noFill/>
          <a:ln w="9525">
            <a:noFill/>
            <a:miter lim="800000"/>
            <a:headEnd/>
            <a:tailEnd/>
          </a:ln>
          <a:effectLst/>
        </p:spPr>
      </p:pic>
      <p:pic>
        <p:nvPicPr>
          <p:cNvPr id="45059" name="Picture 3" descr="F:\IMG_20592.JPG"/>
          <p:cNvPicPr>
            <a:picLocks noChangeAspect="1" noChangeArrowheads="1"/>
          </p:cNvPicPr>
          <p:nvPr/>
        </p:nvPicPr>
        <p:blipFill>
          <a:blip r:embed="rId4" cstate="print"/>
          <a:srcRect/>
          <a:stretch>
            <a:fillRect/>
          </a:stretch>
        </p:blipFill>
        <p:spPr bwMode="auto">
          <a:xfrm>
            <a:off x="4572001" y="2924944"/>
            <a:ext cx="4320479" cy="329013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en-US" dirty="0" smtClean="0"/>
              <a:t>   </a:t>
            </a:r>
            <a:r>
              <a:rPr lang="en-US" dirty="0" err="1" smtClean="0"/>
              <a:t>PtD</a:t>
            </a:r>
            <a:r>
              <a:rPr lang="en-US" dirty="0" smtClean="0"/>
              <a:t> Indonesia Activity Photos (2)</a:t>
            </a:r>
            <a:endParaRPr lang="en-US" dirty="0"/>
          </a:p>
        </p:txBody>
      </p:sp>
      <p:sp>
        <p:nvSpPr>
          <p:cNvPr id="4" name="Slide Number Placeholder 3"/>
          <p:cNvSpPr>
            <a:spLocks noGrp="1"/>
          </p:cNvSpPr>
          <p:nvPr>
            <p:ph type="sldNum" sz="quarter" idx="12"/>
          </p:nvPr>
        </p:nvSpPr>
        <p:spPr/>
        <p:txBody>
          <a:bodyPr/>
          <a:lstStyle/>
          <a:p>
            <a:fld id="{10E06AF2-ADC9-42B5-8CDC-ED4A7D9833AF}" type="slidenum">
              <a:rPr lang="en-US" smtClean="0"/>
              <a:pPr/>
              <a:t>14</a:t>
            </a:fld>
            <a:endParaRPr lang="en-US"/>
          </a:p>
        </p:txBody>
      </p:sp>
      <p:pic>
        <p:nvPicPr>
          <p:cNvPr id="46082" name="Picture 2" descr="F:\P10109383.JPG"/>
          <p:cNvPicPr>
            <a:picLocks noGrp="1" noChangeAspect="1" noChangeArrowheads="1"/>
          </p:cNvPicPr>
          <p:nvPr>
            <p:ph idx="1"/>
          </p:nvPr>
        </p:nvPicPr>
        <p:blipFill>
          <a:blip r:embed="rId3" cstate="print"/>
          <a:srcRect/>
          <a:stretch>
            <a:fillRect/>
          </a:stretch>
        </p:blipFill>
        <p:spPr bwMode="auto">
          <a:xfrm>
            <a:off x="395536" y="1714488"/>
            <a:ext cx="4824536" cy="3658728"/>
          </a:xfrm>
          <a:prstGeom prst="rect">
            <a:avLst/>
          </a:prstGeom>
          <a:noFill/>
        </p:spPr>
      </p:pic>
      <p:pic>
        <p:nvPicPr>
          <p:cNvPr id="46083" name="Picture 3" descr="F:\P10109534.JPG"/>
          <p:cNvPicPr>
            <a:picLocks noChangeAspect="1" noChangeArrowheads="1"/>
          </p:cNvPicPr>
          <p:nvPr/>
        </p:nvPicPr>
        <p:blipFill>
          <a:blip r:embed="rId4" cstate="print"/>
          <a:srcRect/>
          <a:stretch>
            <a:fillRect/>
          </a:stretch>
        </p:blipFill>
        <p:spPr bwMode="auto">
          <a:xfrm>
            <a:off x="4714876" y="2786058"/>
            <a:ext cx="4177604" cy="330723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5"/>
          <p:cNvSpPr>
            <a:spLocks noGrp="1"/>
          </p:cNvSpPr>
          <p:nvPr>
            <p:ph type="sldNum" sz="quarter" idx="12"/>
          </p:nvPr>
        </p:nvSpPr>
        <p:spPr bwMode="auto">
          <a:noFill/>
          <a:ln>
            <a:miter lim="800000"/>
            <a:headEnd/>
            <a:tailEnd/>
          </a:ln>
        </p:spPr>
        <p:txBody>
          <a:bodyPr/>
          <a:lstStyle/>
          <a:p>
            <a:fld id="{FBC91E70-37C6-4BCD-8ED5-482BBD7A42C5}" type="slidenum">
              <a:rPr lang="en-US"/>
              <a:pPr/>
              <a:t>15</a:t>
            </a:fld>
            <a:endParaRPr lang="en-US"/>
          </a:p>
        </p:txBody>
      </p:sp>
      <p:sp>
        <p:nvSpPr>
          <p:cNvPr id="7" name="Rectangle 6"/>
          <p:cNvSpPr/>
          <p:nvPr/>
        </p:nvSpPr>
        <p:spPr>
          <a:xfrm>
            <a:off x="0" y="0"/>
            <a:ext cx="1285875" cy="2500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939" name="Title 1"/>
          <p:cNvSpPr>
            <a:spLocks noGrp="1"/>
          </p:cNvSpPr>
          <p:nvPr>
            <p:ph type="title"/>
          </p:nvPr>
        </p:nvSpPr>
        <p:spPr>
          <a:xfrm>
            <a:off x="457200" y="3654425"/>
            <a:ext cx="8229600" cy="1143000"/>
          </a:xfrm>
        </p:spPr>
        <p:txBody>
          <a:bodyPr/>
          <a:lstStyle/>
          <a:p>
            <a:pPr eaLnBrk="1" hangingPunct="1"/>
            <a:r>
              <a:rPr lang="en-US" sz="9600" b="1" i="1" smtClean="0">
                <a:ea typeface="ＭＳ Ｐゴシック" pitchFamily="-84" charset="-128"/>
              </a:rPr>
              <a:t>TERIMA KASIH</a:t>
            </a:r>
            <a:br>
              <a:rPr lang="en-US" sz="9600" b="1" i="1" smtClean="0">
                <a:ea typeface="ＭＳ Ｐゴシック" pitchFamily="-84" charset="-128"/>
              </a:rPr>
            </a:br>
            <a:r>
              <a:rPr lang="en-US" sz="9600" b="1" i="1" smtClean="0">
                <a:ea typeface="ＭＳ Ｐゴシック" pitchFamily="-84" charset="-128"/>
              </a:rPr>
              <a:t/>
            </a:r>
            <a:br>
              <a:rPr lang="en-US" sz="9600" b="1" i="1" smtClean="0">
                <a:ea typeface="ＭＳ Ｐゴシック" pitchFamily="-84" charset="-128"/>
              </a:rPr>
            </a:br>
            <a:r>
              <a:rPr lang="en-US" sz="9600" b="1" i="1" smtClean="0">
                <a:ea typeface="ＭＳ Ｐゴシック" pitchFamily="-84" charset="-128"/>
              </a:rPr>
              <a:t>THANK YOU</a:t>
            </a:r>
          </a:p>
        </p:txBody>
      </p:sp>
      <p:pic>
        <p:nvPicPr>
          <p:cNvPr id="39940" name="Picture 2" descr="D:\Documents and Settings\Shuuja 七原\Desktop\big_Departemen%20Kesehatan01.gif"/>
          <p:cNvPicPr>
            <a:picLocks noChangeAspect="1" noChangeArrowheads="1"/>
          </p:cNvPicPr>
          <p:nvPr/>
        </p:nvPicPr>
        <p:blipFill>
          <a:blip r:embed="rId3" cstate="print">
            <a:clrChange>
              <a:clrFrom>
                <a:srgbClr val="FFFFFF"/>
              </a:clrFrom>
              <a:clrTo>
                <a:srgbClr val="FFFFFF">
                  <a:alpha val="0"/>
                </a:srgbClr>
              </a:clrTo>
            </a:clrChange>
          </a:blip>
          <a:srcRect l="7692" r="7690" b="7407"/>
          <a:stretch>
            <a:fillRect/>
          </a:stretch>
        </p:blipFill>
        <p:spPr bwMode="auto">
          <a:xfrm>
            <a:off x="3924300" y="55563"/>
            <a:ext cx="1257300"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5"/>
          <p:cNvSpPr>
            <a:spLocks noGrp="1"/>
          </p:cNvSpPr>
          <p:nvPr>
            <p:ph type="sldNum" sz="quarter" idx="12"/>
          </p:nvPr>
        </p:nvSpPr>
        <p:spPr bwMode="auto">
          <a:noFill/>
          <a:ln>
            <a:miter lim="800000"/>
            <a:headEnd/>
            <a:tailEnd/>
          </a:ln>
        </p:spPr>
        <p:txBody>
          <a:bodyPr/>
          <a:lstStyle/>
          <a:p>
            <a:fld id="{C1A392C4-212C-4704-82EE-1FB6B0507853}" type="slidenum">
              <a:rPr lang="en-US"/>
              <a:pPr/>
              <a:t>2</a:t>
            </a:fld>
            <a:endParaRPr lang="en-US"/>
          </a:p>
        </p:txBody>
      </p:sp>
      <p:sp>
        <p:nvSpPr>
          <p:cNvPr id="17410" name="Rectangle 2"/>
          <p:cNvSpPr>
            <a:spLocks noGrp="1"/>
          </p:cNvSpPr>
          <p:nvPr>
            <p:ph type="title" idx="4294967295"/>
          </p:nvPr>
        </p:nvSpPr>
        <p:spPr>
          <a:xfrm>
            <a:off x="1187450" y="274638"/>
            <a:ext cx="7499350" cy="922337"/>
          </a:xfrm>
        </p:spPr>
        <p:txBody>
          <a:bodyPr/>
          <a:lstStyle/>
          <a:p>
            <a:pPr algn="l" eaLnBrk="1" hangingPunct="1"/>
            <a:r>
              <a:rPr lang="en-US" smtClean="0">
                <a:ea typeface="ＭＳ Ｐゴシック" pitchFamily="-84" charset="-128"/>
              </a:rPr>
              <a:t>Purpose of presentation:</a:t>
            </a:r>
          </a:p>
        </p:txBody>
      </p:sp>
      <p:sp>
        <p:nvSpPr>
          <p:cNvPr id="17411" name="Title 1"/>
          <p:cNvSpPr>
            <a:spLocks noGrp="1"/>
          </p:cNvSpPr>
          <p:nvPr>
            <p:ph type="body" idx="4294967295"/>
          </p:nvPr>
        </p:nvSpPr>
        <p:spPr>
          <a:xfrm>
            <a:off x="457200" y="2133600"/>
            <a:ext cx="8229600" cy="3992563"/>
          </a:xfrm>
          <a:noFill/>
        </p:spPr>
        <p:txBody>
          <a:bodyPr/>
          <a:lstStyle/>
          <a:p>
            <a:pPr eaLnBrk="1" hangingPunct="1">
              <a:buFont typeface="Courier New" pitchFamily="49" charset="0"/>
              <a:buChar char="o"/>
            </a:pPr>
            <a:r>
              <a:rPr lang="en-US" smtClean="0">
                <a:ea typeface="ＭＳ Ｐゴシック" pitchFamily="-84" charset="-128"/>
              </a:rPr>
              <a:t>To share how the Ministry of Health in Indonesia is designing and implementing the work of </a:t>
            </a:r>
            <a:r>
              <a:rPr lang="en-US" altLang="en-US" smtClean="0">
                <a:ea typeface="ＭＳ Ｐゴシック" pitchFamily="-84" charset="-128"/>
              </a:rPr>
              <a:t>“</a:t>
            </a:r>
            <a:r>
              <a:rPr lang="en-US" smtClean="0">
                <a:ea typeface="ＭＳ Ｐゴシック" pitchFamily="-84" charset="-128"/>
              </a:rPr>
              <a:t> People that Deliver</a:t>
            </a:r>
            <a:r>
              <a:rPr lang="en-US" altLang="en-US" smtClean="0">
                <a:ea typeface="ＭＳ Ｐゴシック" pitchFamily="-84" charset="-128"/>
              </a:rPr>
              <a:t>”</a:t>
            </a:r>
            <a:r>
              <a:rPr lang="en-US" smtClean="0">
                <a:ea typeface="ＭＳ Ｐゴシック" pitchFamily="-84" charset="-128"/>
              </a:rPr>
              <a:t> to improve supply chain management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5"/>
          <p:cNvSpPr>
            <a:spLocks noGrp="1"/>
          </p:cNvSpPr>
          <p:nvPr>
            <p:ph type="sldNum" sz="quarter" idx="12"/>
          </p:nvPr>
        </p:nvSpPr>
        <p:spPr bwMode="auto">
          <a:noFill/>
          <a:ln>
            <a:miter lim="800000"/>
            <a:headEnd/>
            <a:tailEnd/>
          </a:ln>
        </p:spPr>
        <p:txBody>
          <a:bodyPr/>
          <a:lstStyle/>
          <a:p>
            <a:fld id="{852C5E76-0B1F-4EBA-8976-9121EDF9BBAF}" type="slidenum">
              <a:rPr lang="en-US"/>
              <a:pPr/>
              <a:t>3</a:t>
            </a:fld>
            <a:endParaRPr lang="en-US"/>
          </a:p>
        </p:txBody>
      </p:sp>
      <p:pic>
        <p:nvPicPr>
          <p:cNvPr id="19458" name="Picture 4" descr="C:\Users\user\Chai\CST PROFILE INDONESIA\Daftar RS Se Indonesia3.jpg"/>
          <p:cNvPicPr>
            <a:picLocks noChangeAspect="1" noChangeArrowheads="1"/>
          </p:cNvPicPr>
          <p:nvPr/>
        </p:nvPicPr>
        <p:blipFill>
          <a:blip r:embed="rId3" cstate="print"/>
          <a:srcRect/>
          <a:stretch>
            <a:fillRect/>
          </a:stretch>
        </p:blipFill>
        <p:spPr bwMode="auto">
          <a:xfrm>
            <a:off x="36513" y="44450"/>
            <a:ext cx="9144000" cy="6234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5"/>
          <p:cNvSpPr>
            <a:spLocks noGrp="1"/>
          </p:cNvSpPr>
          <p:nvPr>
            <p:ph type="sldNum" sz="quarter" idx="12"/>
          </p:nvPr>
        </p:nvSpPr>
        <p:spPr bwMode="auto">
          <a:noFill/>
          <a:ln>
            <a:miter lim="800000"/>
            <a:headEnd/>
            <a:tailEnd/>
          </a:ln>
        </p:spPr>
        <p:txBody>
          <a:bodyPr/>
          <a:lstStyle/>
          <a:p>
            <a:fld id="{33AFB2E4-049E-42E7-9E8A-4C59999AB9AE}" type="slidenum">
              <a:rPr lang="en-US"/>
              <a:pPr/>
              <a:t>4</a:t>
            </a:fld>
            <a:endParaRPr lang="en-US"/>
          </a:p>
        </p:txBody>
      </p:sp>
      <p:sp>
        <p:nvSpPr>
          <p:cNvPr id="21506" name="AutoShape 8"/>
          <p:cNvSpPr>
            <a:spLocks noChangeArrowheads="1"/>
          </p:cNvSpPr>
          <p:nvPr/>
        </p:nvSpPr>
        <p:spPr bwMode="auto">
          <a:xfrm>
            <a:off x="395288" y="4365625"/>
            <a:ext cx="8424862" cy="1584325"/>
          </a:xfrm>
          <a:prstGeom prst="roundRect">
            <a:avLst>
              <a:gd name="adj" fmla="val 16667"/>
            </a:avLst>
          </a:prstGeom>
          <a:solidFill>
            <a:srgbClr val="CCFFCC"/>
          </a:solidFill>
          <a:ln w="22225">
            <a:solidFill>
              <a:srgbClr val="008000"/>
            </a:solidFill>
            <a:round/>
            <a:headEnd/>
            <a:tailEnd/>
          </a:ln>
        </p:spPr>
        <p:txBody>
          <a:bodyPr wrap="none" anchor="ctr"/>
          <a:lstStyle/>
          <a:p>
            <a:endParaRPr lang="en-US" sz="2000" b="1"/>
          </a:p>
          <a:p>
            <a:endParaRPr lang="en-US" sz="2000" b="1"/>
          </a:p>
          <a:p>
            <a:endParaRPr lang="en-US" sz="2000" b="1"/>
          </a:p>
          <a:p>
            <a:endParaRPr lang="fr-CA" sz="2000"/>
          </a:p>
          <a:p>
            <a:endParaRPr lang="fr-CA" sz="2000"/>
          </a:p>
          <a:p>
            <a:endParaRPr lang="fr-CA" sz="2000"/>
          </a:p>
          <a:p>
            <a:endParaRPr lang="fr-CA" sz="2000"/>
          </a:p>
          <a:p>
            <a:endParaRPr lang="en-US" sz="2000"/>
          </a:p>
        </p:txBody>
      </p:sp>
      <p:sp>
        <p:nvSpPr>
          <p:cNvPr id="21507" name="AutoShape 8"/>
          <p:cNvSpPr>
            <a:spLocks noChangeArrowheads="1"/>
          </p:cNvSpPr>
          <p:nvPr/>
        </p:nvSpPr>
        <p:spPr bwMode="auto">
          <a:xfrm>
            <a:off x="395288" y="3573463"/>
            <a:ext cx="8424862" cy="792162"/>
          </a:xfrm>
          <a:prstGeom prst="roundRect">
            <a:avLst>
              <a:gd name="adj" fmla="val 16667"/>
            </a:avLst>
          </a:prstGeom>
          <a:solidFill>
            <a:srgbClr val="CCFFCC"/>
          </a:solidFill>
          <a:ln w="22225">
            <a:solidFill>
              <a:srgbClr val="008000"/>
            </a:solidFill>
            <a:round/>
            <a:headEnd/>
            <a:tailEnd/>
          </a:ln>
        </p:spPr>
        <p:txBody>
          <a:bodyPr wrap="none" anchor="ctr"/>
          <a:lstStyle/>
          <a:p>
            <a:endParaRPr lang="en-US" sz="2000" b="1"/>
          </a:p>
          <a:p>
            <a:endParaRPr lang="en-US" sz="2000" b="1"/>
          </a:p>
          <a:p>
            <a:endParaRPr lang="en-US" sz="2000" b="1"/>
          </a:p>
          <a:p>
            <a:endParaRPr lang="fr-CA" sz="2000"/>
          </a:p>
          <a:p>
            <a:endParaRPr lang="fr-CA" sz="2000"/>
          </a:p>
          <a:p>
            <a:endParaRPr lang="fr-CA" sz="2000"/>
          </a:p>
          <a:p>
            <a:endParaRPr lang="fr-CA" sz="2000"/>
          </a:p>
          <a:p>
            <a:endParaRPr lang="en-US" sz="2000"/>
          </a:p>
        </p:txBody>
      </p:sp>
      <p:sp>
        <p:nvSpPr>
          <p:cNvPr id="21508" name="AutoShape 8"/>
          <p:cNvSpPr>
            <a:spLocks noChangeArrowheads="1"/>
          </p:cNvSpPr>
          <p:nvPr/>
        </p:nvSpPr>
        <p:spPr bwMode="auto">
          <a:xfrm>
            <a:off x="395288" y="2492375"/>
            <a:ext cx="8424862" cy="1081088"/>
          </a:xfrm>
          <a:prstGeom prst="roundRect">
            <a:avLst>
              <a:gd name="adj" fmla="val 16667"/>
            </a:avLst>
          </a:prstGeom>
          <a:solidFill>
            <a:srgbClr val="CCFFCC"/>
          </a:solidFill>
          <a:ln w="22225">
            <a:solidFill>
              <a:srgbClr val="008000"/>
            </a:solidFill>
            <a:round/>
            <a:headEnd/>
            <a:tailEnd/>
          </a:ln>
        </p:spPr>
        <p:txBody>
          <a:bodyPr wrap="none" anchor="ctr"/>
          <a:lstStyle/>
          <a:p>
            <a:endParaRPr lang="en-US" sz="2000" b="1"/>
          </a:p>
          <a:p>
            <a:endParaRPr lang="en-US" sz="2000" b="1"/>
          </a:p>
          <a:p>
            <a:endParaRPr lang="en-US" sz="2000" b="1"/>
          </a:p>
          <a:p>
            <a:endParaRPr lang="fr-CA" sz="2000"/>
          </a:p>
          <a:p>
            <a:endParaRPr lang="fr-CA" sz="2000"/>
          </a:p>
          <a:p>
            <a:endParaRPr lang="fr-CA" sz="2000"/>
          </a:p>
          <a:p>
            <a:endParaRPr lang="fr-CA" sz="2000"/>
          </a:p>
          <a:p>
            <a:endParaRPr lang="en-US" sz="2000"/>
          </a:p>
        </p:txBody>
      </p:sp>
      <p:sp>
        <p:nvSpPr>
          <p:cNvPr id="21509" name="AutoShape 8"/>
          <p:cNvSpPr>
            <a:spLocks noChangeArrowheads="1"/>
          </p:cNvSpPr>
          <p:nvPr/>
        </p:nvSpPr>
        <p:spPr bwMode="auto">
          <a:xfrm>
            <a:off x="395288" y="1412875"/>
            <a:ext cx="8424862" cy="1079500"/>
          </a:xfrm>
          <a:prstGeom prst="roundRect">
            <a:avLst>
              <a:gd name="adj" fmla="val 16667"/>
            </a:avLst>
          </a:prstGeom>
          <a:solidFill>
            <a:srgbClr val="CCFFCC"/>
          </a:solidFill>
          <a:ln w="22225">
            <a:solidFill>
              <a:srgbClr val="008000"/>
            </a:solidFill>
            <a:round/>
            <a:headEnd/>
            <a:tailEnd/>
          </a:ln>
        </p:spPr>
        <p:txBody>
          <a:bodyPr wrap="none" anchor="ctr"/>
          <a:lstStyle/>
          <a:p>
            <a:endParaRPr lang="en-US" sz="2000" b="1"/>
          </a:p>
          <a:p>
            <a:endParaRPr lang="en-US" sz="2000" b="1"/>
          </a:p>
          <a:p>
            <a:endParaRPr lang="en-US" sz="2000" b="1"/>
          </a:p>
          <a:p>
            <a:endParaRPr lang="fr-CA" sz="2000"/>
          </a:p>
          <a:p>
            <a:endParaRPr lang="fr-CA" sz="2000"/>
          </a:p>
          <a:p>
            <a:endParaRPr lang="fr-CA" sz="2000"/>
          </a:p>
          <a:p>
            <a:endParaRPr lang="fr-CA" sz="2000"/>
          </a:p>
          <a:p>
            <a:endParaRPr lang="en-US" sz="2000"/>
          </a:p>
        </p:txBody>
      </p:sp>
      <p:sp>
        <p:nvSpPr>
          <p:cNvPr id="21510" name="Rectangle 2"/>
          <p:cNvSpPr>
            <a:spLocks noGrp="1"/>
          </p:cNvSpPr>
          <p:nvPr>
            <p:ph type="title" idx="4294967295"/>
          </p:nvPr>
        </p:nvSpPr>
        <p:spPr>
          <a:xfrm>
            <a:off x="1187450" y="274638"/>
            <a:ext cx="7499350" cy="922337"/>
          </a:xfrm>
        </p:spPr>
        <p:txBody>
          <a:bodyPr/>
          <a:lstStyle/>
          <a:p>
            <a:pPr algn="l" eaLnBrk="1" hangingPunct="1"/>
            <a:r>
              <a:rPr lang="en-US" smtClean="0">
                <a:ea typeface="ＭＳ Ｐゴシック" pitchFamily="-84" charset="-128"/>
              </a:rPr>
              <a:t>Service Delivery Challenges</a:t>
            </a:r>
          </a:p>
        </p:txBody>
      </p:sp>
      <p:sp>
        <p:nvSpPr>
          <p:cNvPr id="21511" name="Rectangle 3"/>
          <p:cNvSpPr>
            <a:spLocks noGrp="1"/>
          </p:cNvSpPr>
          <p:nvPr>
            <p:ph type="body" idx="4294967295"/>
          </p:nvPr>
        </p:nvSpPr>
        <p:spPr>
          <a:xfrm>
            <a:off x="468313" y="1412875"/>
            <a:ext cx="8229600" cy="5040313"/>
          </a:xfrm>
        </p:spPr>
        <p:txBody>
          <a:bodyPr/>
          <a:lstStyle/>
          <a:p>
            <a:pPr eaLnBrk="1" hangingPunct="1">
              <a:lnSpc>
                <a:spcPct val="80000"/>
              </a:lnSpc>
              <a:buFont typeface="Arial" pitchFamily="34" charset="0"/>
              <a:buNone/>
            </a:pPr>
            <a:r>
              <a:rPr lang="en-US" sz="1800" b="1" smtClean="0">
                <a:ea typeface="ＭＳ Ｐゴシック" pitchFamily="-84" charset="-128"/>
              </a:rPr>
              <a:t>POLITICS</a:t>
            </a:r>
          </a:p>
          <a:p>
            <a:pPr lvl="1" eaLnBrk="1" hangingPunct="1">
              <a:lnSpc>
                <a:spcPct val="80000"/>
              </a:lnSpc>
            </a:pPr>
            <a:r>
              <a:rPr lang="en-US" sz="1600" smtClean="0">
                <a:ea typeface="ＭＳ Ｐゴシック" pitchFamily="-84" charset="-128"/>
              </a:rPr>
              <a:t>Transition to decentralization and regional autonomy</a:t>
            </a:r>
          </a:p>
          <a:p>
            <a:pPr lvl="1" eaLnBrk="1" hangingPunct="1">
              <a:lnSpc>
                <a:spcPct val="80000"/>
              </a:lnSpc>
            </a:pPr>
            <a:r>
              <a:rPr lang="en-US" sz="1600" smtClean="0">
                <a:ea typeface="ＭＳ Ｐゴシック" pitchFamily="-84" charset="-128"/>
              </a:rPr>
              <a:t>Coordinating who is responsible</a:t>
            </a:r>
          </a:p>
          <a:p>
            <a:pPr lvl="1" eaLnBrk="1" hangingPunct="1">
              <a:lnSpc>
                <a:spcPct val="80000"/>
              </a:lnSpc>
            </a:pPr>
            <a:r>
              <a:rPr lang="en-US" sz="1600" smtClean="0">
                <a:ea typeface="ＭＳ Ｐゴシック" pitchFamily="-84" charset="-128"/>
              </a:rPr>
              <a:t>Implementing policies set at the central level in the field</a:t>
            </a:r>
          </a:p>
          <a:p>
            <a:pPr lvl="1" eaLnBrk="1" hangingPunct="1">
              <a:lnSpc>
                <a:spcPct val="80000"/>
              </a:lnSpc>
              <a:buFont typeface="Arial" pitchFamily="34" charset="0"/>
              <a:buNone/>
            </a:pPr>
            <a:endParaRPr lang="en-US" sz="500" b="1" smtClean="0">
              <a:ea typeface="ＭＳ Ｐゴシック" pitchFamily="-84" charset="-128"/>
            </a:endParaRPr>
          </a:p>
          <a:p>
            <a:pPr eaLnBrk="1" hangingPunct="1">
              <a:lnSpc>
                <a:spcPct val="80000"/>
              </a:lnSpc>
              <a:buFont typeface="Arial" pitchFamily="34" charset="0"/>
              <a:buNone/>
            </a:pPr>
            <a:r>
              <a:rPr lang="en-US" sz="1800" b="1" smtClean="0">
                <a:ea typeface="ＭＳ Ｐゴシック" pitchFamily="-84" charset="-128"/>
              </a:rPr>
              <a:t>PLACE</a:t>
            </a:r>
          </a:p>
          <a:p>
            <a:pPr lvl="1" eaLnBrk="1" hangingPunct="1">
              <a:lnSpc>
                <a:spcPct val="80000"/>
              </a:lnSpc>
            </a:pPr>
            <a:r>
              <a:rPr lang="en-US" sz="1600" smtClean="0">
                <a:ea typeface="ＭＳ Ｐゴシック" pitchFamily="-84" charset="-128"/>
              </a:rPr>
              <a:t>Geographic complexity of over 17,000 islands</a:t>
            </a:r>
          </a:p>
          <a:p>
            <a:pPr lvl="1" eaLnBrk="1" hangingPunct="1">
              <a:lnSpc>
                <a:spcPct val="80000"/>
              </a:lnSpc>
            </a:pPr>
            <a:r>
              <a:rPr lang="en-US" sz="1600" smtClean="0">
                <a:ea typeface="ＭＳ Ｐゴシック" pitchFamily="-84" charset="-128"/>
              </a:rPr>
              <a:t>Distance and transport infrastructure challenges</a:t>
            </a:r>
          </a:p>
          <a:p>
            <a:pPr lvl="1" eaLnBrk="1" hangingPunct="1">
              <a:lnSpc>
                <a:spcPct val="80000"/>
              </a:lnSpc>
            </a:pPr>
            <a:r>
              <a:rPr lang="en-US" sz="1600" smtClean="0">
                <a:ea typeface="ＭＳ Ｐゴシック" pitchFamily="-84" charset="-128"/>
              </a:rPr>
              <a:t>Difficult to gain visibility into supply and demand information in the field</a:t>
            </a:r>
          </a:p>
          <a:p>
            <a:pPr lvl="1" eaLnBrk="1" hangingPunct="1">
              <a:lnSpc>
                <a:spcPct val="80000"/>
              </a:lnSpc>
              <a:buFont typeface="Arial" pitchFamily="34" charset="0"/>
              <a:buNone/>
            </a:pPr>
            <a:endParaRPr lang="en-US" sz="500" b="1" smtClean="0">
              <a:ea typeface="ＭＳ Ｐゴシック" pitchFamily="-84" charset="-128"/>
            </a:endParaRPr>
          </a:p>
          <a:p>
            <a:pPr eaLnBrk="1" hangingPunct="1">
              <a:lnSpc>
                <a:spcPct val="80000"/>
              </a:lnSpc>
              <a:buFont typeface="Arial" pitchFamily="34" charset="0"/>
              <a:buNone/>
            </a:pPr>
            <a:r>
              <a:rPr lang="en-US" sz="1800" b="1" smtClean="0">
                <a:ea typeface="ＭＳ Ｐゴシック" pitchFamily="-84" charset="-128"/>
              </a:rPr>
              <a:t>POPULATION</a:t>
            </a:r>
          </a:p>
          <a:p>
            <a:pPr lvl="1" eaLnBrk="1" hangingPunct="1">
              <a:lnSpc>
                <a:spcPct val="80000"/>
              </a:lnSpc>
            </a:pPr>
            <a:r>
              <a:rPr lang="en-US" sz="1600" smtClean="0">
                <a:ea typeface="ＭＳ Ｐゴシック" pitchFamily="-84" charset="-128"/>
              </a:rPr>
              <a:t>Meeting the needs of 240 million people</a:t>
            </a:r>
          </a:p>
          <a:p>
            <a:pPr lvl="1" eaLnBrk="1" hangingPunct="1">
              <a:lnSpc>
                <a:spcPct val="80000"/>
              </a:lnSpc>
            </a:pPr>
            <a:r>
              <a:rPr lang="en-US" sz="1600" smtClean="0">
                <a:ea typeface="ＭＳ Ｐゴシック" pitchFamily="-84" charset="-128"/>
              </a:rPr>
              <a:t>Isolated populations concentrated in difficult to reach areas</a:t>
            </a:r>
          </a:p>
          <a:p>
            <a:pPr lvl="1" eaLnBrk="1" hangingPunct="1">
              <a:lnSpc>
                <a:spcPct val="80000"/>
              </a:lnSpc>
              <a:buFont typeface="Arial" pitchFamily="34" charset="0"/>
              <a:buNone/>
            </a:pPr>
            <a:endParaRPr lang="en-US" sz="500" b="1" smtClean="0">
              <a:ea typeface="ＭＳ Ｐゴシック" pitchFamily="-84" charset="-128"/>
            </a:endParaRPr>
          </a:p>
          <a:p>
            <a:pPr eaLnBrk="1" hangingPunct="1">
              <a:lnSpc>
                <a:spcPct val="80000"/>
              </a:lnSpc>
              <a:buFont typeface="Arial" pitchFamily="34" charset="0"/>
              <a:buNone/>
            </a:pPr>
            <a:r>
              <a:rPr lang="en-US" sz="1800" b="1" smtClean="0">
                <a:ea typeface="ＭＳ Ｐゴシック" pitchFamily="-84" charset="-128"/>
              </a:rPr>
              <a:t>PROGRAMS</a:t>
            </a:r>
          </a:p>
          <a:p>
            <a:pPr lvl="1" eaLnBrk="1" hangingPunct="1">
              <a:lnSpc>
                <a:spcPct val="80000"/>
              </a:lnSpc>
            </a:pPr>
            <a:r>
              <a:rPr lang="en-US" sz="1600" smtClean="0">
                <a:ea typeface="ＭＳ Ｐゴシック" pitchFamily="-84" charset="-128"/>
              </a:rPr>
              <a:t>Lack of priority put on supply chain management</a:t>
            </a:r>
          </a:p>
          <a:p>
            <a:pPr lvl="1" eaLnBrk="1" hangingPunct="1">
              <a:lnSpc>
                <a:spcPct val="80000"/>
              </a:lnSpc>
            </a:pPr>
            <a:r>
              <a:rPr lang="en-US" sz="1600" smtClean="0">
                <a:ea typeface="ＭＳ Ｐゴシック" pitchFamily="-84" charset="-128"/>
              </a:rPr>
              <a:t>Qualified human resources in supply chain</a:t>
            </a:r>
          </a:p>
          <a:p>
            <a:pPr lvl="1" eaLnBrk="1" hangingPunct="1">
              <a:lnSpc>
                <a:spcPct val="80000"/>
              </a:lnSpc>
            </a:pPr>
            <a:r>
              <a:rPr lang="en-US" sz="1600" smtClean="0">
                <a:ea typeface="ＭＳ Ｐゴシック" pitchFamily="-84" charset="-128"/>
              </a:rPr>
              <a:t>Coordination of domestic and external donor budgets</a:t>
            </a:r>
          </a:p>
          <a:p>
            <a:pPr lvl="1" eaLnBrk="1" hangingPunct="1">
              <a:lnSpc>
                <a:spcPct val="80000"/>
              </a:lnSpc>
            </a:pPr>
            <a:r>
              <a:rPr lang="en-US" sz="1600" smtClean="0">
                <a:ea typeface="ＭＳ Ｐゴシック" pitchFamily="-84" charset="-128"/>
              </a:rPr>
              <a:t>Management of international and local suppliers</a:t>
            </a:r>
          </a:p>
          <a:p>
            <a:pPr lvl="1" eaLnBrk="1" hangingPunct="1">
              <a:lnSpc>
                <a:spcPct val="80000"/>
              </a:lnSpc>
            </a:pPr>
            <a:r>
              <a:rPr lang="en-US" sz="1600" smtClean="0">
                <a:ea typeface="ＭＳ Ｐゴシック" pitchFamily="-84" charset="-128"/>
              </a:rPr>
              <a:t>Frequent stock outs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7B99754-AE7B-4115-97A7-2678E5348F82}" type="slidenum">
              <a:rPr lang="en-US" sz="1200">
                <a:solidFill>
                  <a:srgbClr val="898989"/>
                </a:solidFill>
                <a:latin typeface="Calibri" pitchFamily="34" charset="0"/>
              </a:rPr>
              <a:pPr algn="r"/>
              <a:t>5</a:t>
            </a:fld>
            <a:endParaRPr lang="en-US" sz="1200">
              <a:solidFill>
                <a:srgbClr val="898989"/>
              </a:solidFill>
              <a:latin typeface="Calibri" pitchFamily="34" charset="0"/>
            </a:endParaRPr>
          </a:p>
        </p:txBody>
      </p:sp>
      <p:sp>
        <p:nvSpPr>
          <p:cNvPr id="23554" name="Rectangle 2"/>
          <p:cNvSpPr>
            <a:spLocks noGrp="1"/>
          </p:cNvSpPr>
          <p:nvPr>
            <p:ph type="title" idx="4294967295"/>
          </p:nvPr>
        </p:nvSpPr>
        <p:spPr>
          <a:xfrm>
            <a:off x="1187450" y="274638"/>
            <a:ext cx="7499350" cy="922337"/>
          </a:xfrm>
        </p:spPr>
        <p:txBody>
          <a:bodyPr/>
          <a:lstStyle/>
          <a:p>
            <a:pPr algn="l" eaLnBrk="1" hangingPunct="1"/>
            <a:r>
              <a:rPr lang="en-US" smtClean="0">
                <a:ea typeface="ＭＳ Ｐゴシック" pitchFamily="-84" charset="-128"/>
              </a:rPr>
              <a:t>Supply Chain Design</a:t>
            </a:r>
          </a:p>
        </p:txBody>
      </p:sp>
      <p:sp>
        <p:nvSpPr>
          <p:cNvPr id="10244" name="Title 1"/>
          <p:cNvSpPr>
            <a:spLocks/>
          </p:cNvSpPr>
          <p:nvPr/>
        </p:nvSpPr>
        <p:spPr bwMode="auto">
          <a:xfrm>
            <a:off x="457200" y="1412875"/>
            <a:ext cx="82296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Char char="•"/>
              <a:defRPr/>
            </a:pPr>
            <a:r>
              <a:rPr lang="en-US" sz="2800" dirty="0">
                <a:latin typeface="Calibri" charset="0"/>
                <a:ea typeface="ＭＳ Ｐゴシック" charset="0"/>
                <a:cs typeface="Arial" charset="0"/>
              </a:rPr>
              <a:t>Historically, the source of funding has been the determining factor for how a commodity supply chain is designed.</a:t>
            </a:r>
          </a:p>
          <a:p>
            <a:pPr marL="742950" lvl="1" indent="-285750" eaLnBrk="0" hangingPunct="0">
              <a:spcBef>
                <a:spcPct val="20000"/>
              </a:spcBef>
              <a:buFont typeface="Arial" charset="0"/>
              <a:buChar char="–"/>
              <a:defRPr/>
            </a:pPr>
            <a:r>
              <a:rPr lang="en-US" sz="2400" dirty="0">
                <a:latin typeface="Calibri" charset="0"/>
                <a:ea typeface="ＭＳ Ｐゴシック" charset="0"/>
                <a:cs typeface="Arial" charset="0"/>
              </a:rPr>
              <a:t>Central Government Budget</a:t>
            </a:r>
          </a:p>
          <a:p>
            <a:pPr marL="742950" lvl="1" indent="-285750" eaLnBrk="0" hangingPunct="0">
              <a:spcBef>
                <a:spcPct val="20000"/>
              </a:spcBef>
              <a:buFont typeface="Arial" charset="0"/>
              <a:buChar char="–"/>
              <a:defRPr/>
            </a:pPr>
            <a:r>
              <a:rPr lang="en-US" sz="2400" dirty="0">
                <a:latin typeface="Calibri" charset="0"/>
                <a:ea typeface="ＭＳ Ｐゴシック" charset="0"/>
                <a:cs typeface="Arial" charset="0"/>
              </a:rPr>
              <a:t>Donors to Central Government (Global Fund, GAVI, USAID, JICA, </a:t>
            </a:r>
            <a:r>
              <a:rPr lang="en-US" sz="2400" dirty="0" err="1">
                <a:latin typeface="Calibri" charset="0"/>
                <a:ea typeface="ＭＳ Ｐゴシック" charset="0"/>
                <a:cs typeface="Arial" charset="0"/>
              </a:rPr>
              <a:t>AusAID</a:t>
            </a:r>
            <a:r>
              <a:rPr lang="en-US" sz="2400" dirty="0">
                <a:latin typeface="Calibri" charset="0"/>
                <a:ea typeface="ＭＳ Ｐゴシック" charset="0"/>
                <a:cs typeface="Arial" charset="0"/>
              </a:rPr>
              <a:t>)</a:t>
            </a:r>
          </a:p>
          <a:p>
            <a:pPr marL="742950" lvl="1" indent="-285750" eaLnBrk="0" hangingPunct="0">
              <a:spcBef>
                <a:spcPct val="20000"/>
              </a:spcBef>
              <a:buFont typeface="Arial" charset="0"/>
              <a:buChar char="–"/>
              <a:defRPr/>
            </a:pPr>
            <a:endParaRPr lang="en-US" sz="2400" dirty="0">
              <a:latin typeface="Calibri" charset="0"/>
              <a:ea typeface="ＭＳ Ｐゴシック" charset="0"/>
              <a:cs typeface="Arial" charset="0"/>
            </a:endParaRPr>
          </a:p>
          <a:p>
            <a:pPr marL="800100" lvl="1" indent="-342900" eaLnBrk="0" hangingPunct="0">
              <a:spcBef>
                <a:spcPct val="20000"/>
              </a:spcBef>
              <a:buFont typeface="Wingdings" charset="2"/>
              <a:buChar char="§"/>
              <a:defRPr/>
            </a:pPr>
            <a:r>
              <a:rPr lang="en-US" sz="3200" dirty="0">
                <a:latin typeface="Calibri" charset="0"/>
                <a:ea typeface="ＭＳ Ｐゴシック" charset="0"/>
                <a:cs typeface="Arial" charset="0"/>
              </a:rPr>
              <a:t>Need partnership between </a:t>
            </a:r>
            <a:r>
              <a:rPr lang="en-US" sz="3200" dirty="0" err="1">
                <a:latin typeface="Calibri" charset="0"/>
                <a:ea typeface="ＭＳ Ｐゴシック" charset="0"/>
                <a:cs typeface="Arial" charset="0"/>
              </a:rPr>
              <a:t>Pharamacy</a:t>
            </a:r>
            <a:r>
              <a:rPr lang="en-US" sz="3200" dirty="0">
                <a:latin typeface="Calibri" charset="0"/>
                <a:ea typeface="ＭＳ Ｐゴシック" charset="0"/>
                <a:cs typeface="Arial" charset="0"/>
              </a:rPr>
              <a:t>, Program, and partners to manage drugs in an appropriate manner.</a:t>
            </a:r>
          </a:p>
          <a:p>
            <a:pPr marL="742950" lvl="1" indent="-285750" eaLnBrk="0" hangingPunct="0">
              <a:spcBef>
                <a:spcPct val="20000"/>
              </a:spcBef>
              <a:buFont typeface="Arial" charset="0"/>
              <a:buChar char="–"/>
              <a:defRPr/>
            </a:pPr>
            <a:endParaRPr lang="en-US" sz="2400" dirty="0">
              <a:latin typeface="Calibri" charset="0"/>
              <a:ea typeface="ＭＳ Ｐゴシック"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p:txBody>
          <a:bodyPr/>
          <a:lstStyle/>
          <a:p>
            <a:r>
              <a:rPr lang="en-US" smtClean="0">
                <a:ea typeface="ＭＳ Ｐゴシック" pitchFamily="-84" charset="-128"/>
              </a:rPr>
              <a:t>Responsibilities in Supply Chain</a:t>
            </a:r>
          </a:p>
        </p:txBody>
      </p:sp>
      <p:graphicFrame>
        <p:nvGraphicFramePr>
          <p:cNvPr id="4" name="Content Placeholder 3"/>
          <p:cNvGraphicFramePr>
            <a:graphicFrameLocks noGrp="1"/>
          </p:cNvGraphicFramePr>
          <p:nvPr>
            <p:ph idx="4294967295"/>
          </p:nvPr>
        </p:nvGraphicFramePr>
        <p:xfrm>
          <a:off x="428625" y="1214438"/>
          <a:ext cx="8072438" cy="4920615"/>
        </p:xfrm>
        <a:graphic>
          <a:graphicData uri="http://schemas.openxmlformats.org/drawingml/2006/table">
            <a:tbl>
              <a:tblPr/>
              <a:tblGrid>
                <a:gridCol w="2101850"/>
                <a:gridCol w="2190750"/>
                <a:gridCol w="2276475"/>
                <a:gridCol w="1503363"/>
              </a:tblGrid>
              <a:tr h="371475">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Calibri" pitchFamily="34" charset="0"/>
                          <a:ea typeface="ＭＳ Ｐゴシック" pitchFamily="-84" charset="-128"/>
                        </a:rPr>
                        <a:t>Source of Fund / Task</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Calibri" pitchFamily="34" charset="0"/>
                          <a:ea typeface="ＭＳ Ｐゴシック" pitchFamily="-84" charset="-128"/>
                        </a:rPr>
                        <a:t>Cental Gov Budget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Calibri" pitchFamily="34" charset="0"/>
                          <a:ea typeface="ＭＳ Ｐゴシック" pitchFamily="-84" charset="-128"/>
                        </a:rPr>
                        <a:t>Donor at Central Level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Calibri" pitchFamily="34" charset="0"/>
                          <a:ea typeface="ＭＳ Ｐゴシック" pitchFamily="-84" charset="-128"/>
                        </a:rPr>
                        <a:t>Provincial Gov Budget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84" charset="-128"/>
                        </a:rPr>
                        <a:t>Product selection</a:t>
                      </a:r>
                      <a:endParaRPr kumimoji="0" lang="en-US" sz="14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84" charset="-128"/>
                        </a:rPr>
                        <a:t>Program Units, Provincial Health Office (PHO)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84" charset="-128"/>
                        </a:rPr>
                        <a:t>Program Units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84" charset="-128"/>
                        </a:rPr>
                        <a:t>PHO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84" charset="-128"/>
                        </a:rPr>
                        <a:t>Quantification</a:t>
                      </a:r>
                      <a:endParaRPr kumimoji="0" lang="en-US" sz="14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84" charset="-128"/>
                        </a:rPr>
                        <a:t>Pharmaceutical Dir General (PDG), Program Units, PHO, DHO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84" charset="-128"/>
                        </a:rPr>
                        <a:t>Program Units, PHO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84" charset="-128"/>
                        </a:rPr>
                        <a:t>PHO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84" charset="-128"/>
                        </a:rPr>
                        <a:t>Supply Planning</a:t>
                      </a:r>
                      <a:endParaRPr kumimoji="0" lang="en-US" sz="14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84" charset="-128"/>
                        </a:rPr>
                        <a:t>Program Units, PHO, DHO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84" charset="-128"/>
                        </a:rPr>
                        <a:t>Program Units, PHO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84" charset="-128"/>
                        </a:rPr>
                        <a:t>PHO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84" charset="-128"/>
                        </a:rPr>
                        <a:t>Procurement</a:t>
                      </a:r>
                      <a:endParaRPr kumimoji="0" lang="en-US" sz="14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84" charset="-128"/>
                        </a:rPr>
                        <a:t> PDG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84" charset="-128"/>
                        </a:rPr>
                        <a:t>Program Units – Procurement Agent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84" charset="-128"/>
                        </a:rPr>
                        <a:t>PHO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84" charset="-128"/>
                        </a:rPr>
                        <a:t>Warehousing</a:t>
                      </a:r>
                      <a:endParaRPr kumimoji="0" lang="en-US" sz="14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84" charset="-128"/>
                        </a:rPr>
                        <a:t>PDG ,  Suppliers, PHO, DHO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84" charset="-128"/>
                        </a:rPr>
                        <a:t>Program Units – Owned WH, 3PL, PHO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84" charset="-128"/>
                        </a:rPr>
                        <a:t>PHO, Suppliers, DHO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84" charset="-128"/>
                        </a:rPr>
                        <a:t>Transportation/ Distribution</a:t>
                      </a:r>
                      <a:endParaRPr kumimoji="0" lang="en-US" sz="14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84" charset="-128"/>
                        </a:rPr>
                        <a:t>PDG , Suppliers, PHO, DHO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84" charset="-128"/>
                        </a:rPr>
                        <a:t>Program Units – Owned fleet, 3PL, PHO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84" charset="-128"/>
                        </a:rPr>
                        <a:t>PHO, Suppliers, DHO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84" charset="-128"/>
                        </a:rPr>
                        <a:t>Storage/ Inventory Management</a:t>
                      </a:r>
                      <a:endParaRPr kumimoji="0" lang="en-US" sz="14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84" charset="-128"/>
                        </a:rPr>
                        <a:t>PDG , PHO, DHO , Suppliers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84" charset="-128"/>
                        </a:rPr>
                        <a:t>Program Units, PHO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84" charset="-128"/>
                        </a:rPr>
                        <a:t>PHO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84" charset="-128"/>
                        </a:rPr>
                        <a:t>Routine Monitoring &amp; Periodic Evaluation of SCM operations</a:t>
                      </a:r>
                      <a:endParaRPr kumimoji="0" lang="en-US" sz="14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84" charset="-128"/>
                        </a:rPr>
                        <a:t>PDG, PHO, DHO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84" charset="-128"/>
                        </a:rPr>
                        <a:t>Program Units, PHO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84" charset="-128"/>
                        </a:rPr>
                        <a:t>PHO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5"/>
          <p:cNvSpPr>
            <a:spLocks noGrp="1"/>
          </p:cNvSpPr>
          <p:nvPr>
            <p:ph type="sldNum" sz="quarter" idx="12"/>
          </p:nvPr>
        </p:nvSpPr>
        <p:spPr bwMode="auto">
          <a:noFill/>
          <a:ln>
            <a:miter lim="800000"/>
            <a:headEnd/>
            <a:tailEnd/>
          </a:ln>
        </p:spPr>
        <p:txBody>
          <a:bodyPr/>
          <a:lstStyle/>
          <a:p>
            <a:fld id="{728F2C7B-6AF2-49AC-AD6F-C878B26F7124}" type="slidenum">
              <a:rPr lang="en-US"/>
              <a:pPr/>
              <a:t>7</a:t>
            </a:fld>
            <a:endParaRPr lang="en-US"/>
          </a:p>
        </p:txBody>
      </p:sp>
      <p:pic>
        <p:nvPicPr>
          <p:cNvPr id="27650" name="Picture 2" descr="indonesia02"/>
          <p:cNvPicPr>
            <a:picLocks noChangeAspect="1" noChangeArrowheads="1"/>
          </p:cNvPicPr>
          <p:nvPr/>
        </p:nvPicPr>
        <p:blipFill>
          <a:blip r:embed="rId3" cstate="print"/>
          <a:srcRect/>
          <a:stretch>
            <a:fillRect/>
          </a:stretch>
        </p:blipFill>
        <p:spPr bwMode="auto">
          <a:xfrm>
            <a:off x="2339975" y="1277938"/>
            <a:ext cx="5305425" cy="5246687"/>
          </a:xfrm>
          <a:prstGeom prst="rect">
            <a:avLst/>
          </a:prstGeom>
          <a:noFill/>
          <a:ln w="9525">
            <a:noFill/>
            <a:miter lim="800000"/>
            <a:headEnd/>
            <a:tailEnd/>
          </a:ln>
        </p:spPr>
      </p:pic>
      <p:grpSp>
        <p:nvGrpSpPr>
          <p:cNvPr id="27651" name="Group 42"/>
          <p:cNvGrpSpPr>
            <a:grpSpLocks/>
          </p:cNvGrpSpPr>
          <p:nvPr/>
        </p:nvGrpSpPr>
        <p:grpSpPr bwMode="auto">
          <a:xfrm>
            <a:off x="900113" y="5229225"/>
            <a:ext cx="7288212" cy="720725"/>
            <a:chOff x="557" y="3294"/>
            <a:chExt cx="4591" cy="454"/>
          </a:xfrm>
        </p:grpSpPr>
        <p:pic>
          <p:nvPicPr>
            <p:cNvPr id="27676" name="Picture 38" descr="2173956-business-people-chain"/>
            <p:cNvPicPr>
              <a:picLocks noChangeAspect="1" noChangeArrowheads="1"/>
            </p:cNvPicPr>
            <p:nvPr/>
          </p:nvPicPr>
          <p:blipFill>
            <a:blip r:embed="rId4" cstate="print"/>
            <a:srcRect r="1984" b="20351"/>
            <a:stretch>
              <a:fillRect/>
            </a:stretch>
          </p:blipFill>
          <p:spPr bwMode="auto">
            <a:xfrm>
              <a:off x="3298" y="3294"/>
              <a:ext cx="988" cy="454"/>
            </a:xfrm>
            <a:prstGeom prst="rect">
              <a:avLst/>
            </a:prstGeom>
            <a:noFill/>
            <a:ln w="9525">
              <a:noFill/>
              <a:miter lim="800000"/>
              <a:headEnd/>
              <a:tailEnd/>
            </a:ln>
          </p:spPr>
        </p:pic>
        <p:pic>
          <p:nvPicPr>
            <p:cNvPr id="27677" name="Picture 41" descr="2173956-business-people-chain"/>
            <p:cNvPicPr>
              <a:picLocks noChangeAspect="1" noChangeArrowheads="1"/>
            </p:cNvPicPr>
            <p:nvPr/>
          </p:nvPicPr>
          <p:blipFill>
            <a:blip r:embed="rId4" cstate="print"/>
            <a:srcRect l="5457" r="4564" b="20351"/>
            <a:stretch>
              <a:fillRect/>
            </a:stretch>
          </p:blipFill>
          <p:spPr bwMode="auto">
            <a:xfrm>
              <a:off x="4241" y="3294"/>
              <a:ext cx="907" cy="454"/>
            </a:xfrm>
            <a:prstGeom prst="rect">
              <a:avLst/>
            </a:prstGeom>
            <a:noFill/>
            <a:ln w="9525">
              <a:noFill/>
              <a:miter lim="800000"/>
              <a:headEnd/>
              <a:tailEnd/>
            </a:ln>
          </p:spPr>
        </p:pic>
        <p:pic>
          <p:nvPicPr>
            <p:cNvPr id="27678" name="Picture 39" descr="2173956-business-people-chain"/>
            <p:cNvPicPr>
              <a:picLocks noChangeAspect="1" noChangeArrowheads="1"/>
            </p:cNvPicPr>
            <p:nvPr/>
          </p:nvPicPr>
          <p:blipFill>
            <a:blip r:embed="rId4" cstate="print"/>
            <a:srcRect r="4564" b="20351"/>
            <a:stretch>
              <a:fillRect/>
            </a:stretch>
          </p:blipFill>
          <p:spPr bwMode="auto">
            <a:xfrm>
              <a:off x="2381" y="3294"/>
              <a:ext cx="962" cy="454"/>
            </a:xfrm>
            <a:prstGeom prst="rect">
              <a:avLst/>
            </a:prstGeom>
            <a:noFill/>
            <a:ln w="9525">
              <a:noFill/>
              <a:miter lim="800000"/>
              <a:headEnd/>
              <a:tailEnd/>
            </a:ln>
          </p:spPr>
        </p:pic>
        <p:pic>
          <p:nvPicPr>
            <p:cNvPr id="27679" name="Picture 37" descr="2173956-business-people-chain"/>
            <p:cNvPicPr>
              <a:picLocks noChangeAspect="1" noChangeArrowheads="1"/>
            </p:cNvPicPr>
            <p:nvPr/>
          </p:nvPicPr>
          <p:blipFill>
            <a:blip r:embed="rId4" cstate="print"/>
            <a:srcRect r="5556" b="20351"/>
            <a:stretch>
              <a:fillRect/>
            </a:stretch>
          </p:blipFill>
          <p:spPr bwMode="auto">
            <a:xfrm>
              <a:off x="1474" y="3294"/>
              <a:ext cx="952" cy="454"/>
            </a:xfrm>
            <a:prstGeom prst="rect">
              <a:avLst/>
            </a:prstGeom>
            <a:noFill/>
            <a:ln w="9525">
              <a:noFill/>
              <a:miter lim="800000"/>
              <a:headEnd/>
              <a:tailEnd/>
            </a:ln>
          </p:spPr>
        </p:pic>
        <p:pic>
          <p:nvPicPr>
            <p:cNvPr id="27680" name="Picture 32" descr="2173956-business-people-chain"/>
            <p:cNvPicPr>
              <a:picLocks noChangeAspect="1" noChangeArrowheads="1"/>
            </p:cNvPicPr>
            <p:nvPr/>
          </p:nvPicPr>
          <p:blipFill>
            <a:blip r:embed="rId4" cstate="print"/>
            <a:srcRect r="4564" b="20351"/>
            <a:stretch>
              <a:fillRect/>
            </a:stretch>
          </p:blipFill>
          <p:spPr bwMode="auto">
            <a:xfrm>
              <a:off x="557" y="3294"/>
              <a:ext cx="962" cy="454"/>
            </a:xfrm>
            <a:prstGeom prst="rect">
              <a:avLst/>
            </a:prstGeom>
            <a:noFill/>
            <a:ln w="9525">
              <a:noFill/>
              <a:miter lim="800000"/>
              <a:headEnd/>
              <a:tailEnd/>
            </a:ln>
          </p:spPr>
        </p:pic>
      </p:grpSp>
      <p:sp>
        <p:nvSpPr>
          <p:cNvPr id="30" name="Rounded Rectangle 29"/>
          <p:cNvSpPr/>
          <p:nvPr/>
        </p:nvSpPr>
        <p:spPr>
          <a:xfrm>
            <a:off x="144463" y="2205038"/>
            <a:ext cx="8820150" cy="3167062"/>
          </a:xfrm>
          <a:prstGeom prst="roundRect">
            <a:avLst/>
          </a:prstGeom>
          <a:solidFill>
            <a:srgbClr val="DDD9C3">
              <a:alpha val="43137"/>
            </a:srgbClr>
          </a:soli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653" name="TextBox 19"/>
          <p:cNvSpPr txBox="1">
            <a:spLocks noChangeArrowheads="1"/>
          </p:cNvSpPr>
          <p:nvPr/>
        </p:nvSpPr>
        <p:spPr bwMode="auto">
          <a:xfrm>
            <a:off x="7308850" y="1557338"/>
            <a:ext cx="1419225" cy="641350"/>
          </a:xfrm>
          <a:prstGeom prst="rect">
            <a:avLst/>
          </a:prstGeom>
          <a:noFill/>
          <a:ln w="9525">
            <a:noFill/>
            <a:miter lim="800000"/>
            <a:headEnd/>
            <a:tailEnd/>
          </a:ln>
        </p:spPr>
        <p:txBody>
          <a:bodyPr>
            <a:spAutoFit/>
          </a:bodyPr>
          <a:lstStyle/>
          <a:p>
            <a:pPr algn="ctr"/>
            <a:r>
              <a:rPr lang="en-US" b="1" i="1">
                <a:solidFill>
                  <a:srgbClr val="002060"/>
                </a:solidFill>
                <a:latin typeface="Calibri" pitchFamily="34" charset="0"/>
              </a:rPr>
              <a:t>National</a:t>
            </a:r>
          </a:p>
          <a:p>
            <a:pPr algn="ctr"/>
            <a:r>
              <a:rPr lang="en-US" b="1" i="1">
                <a:solidFill>
                  <a:srgbClr val="002060"/>
                </a:solidFill>
                <a:latin typeface="Calibri" pitchFamily="34" charset="0"/>
              </a:rPr>
              <a:t>Level</a:t>
            </a:r>
          </a:p>
        </p:txBody>
      </p:sp>
      <p:sp>
        <p:nvSpPr>
          <p:cNvPr id="27654" name="Rectangle 2"/>
          <p:cNvSpPr>
            <a:spLocks noGrp="1"/>
          </p:cNvSpPr>
          <p:nvPr>
            <p:ph type="title" idx="4294967295"/>
          </p:nvPr>
        </p:nvSpPr>
        <p:spPr>
          <a:xfrm>
            <a:off x="1187450" y="274638"/>
            <a:ext cx="7499350" cy="922337"/>
          </a:xfrm>
        </p:spPr>
        <p:txBody>
          <a:bodyPr/>
          <a:lstStyle/>
          <a:p>
            <a:pPr algn="l" eaLnBrk="1" hangingPunct="1"/>
            <a:r>
              <a:rPr lang="en-US" smtClean="0">
                <a:ea typeface="ＭＳ Ｐゴシック" pitchFamily="-84" charset="-128"/>
              </a:rPr>
              <a:t>Integrated Health Services</a:t>
            </a:r>
          </a:p>
        </p:txBody>
      </p:sp>
      <p:sp>
        <p:nvSpPr>
          <p:cNvPr id="27655" name="TextBox 18"/>
          <p:cNvSpPr txBox="1">
            <a:spLocks noChangeArrowheads="1"/>
          </p:cNvSpPr>
          <p:nvPr/>
        </p:nvSpPr>
        <p:spPr bwMode="auto">
          <a:xfrm>
            <a:off x="5554663" y="1557338"/>
            <a:ext cx="1347787" cy="641350"/>
          </a:xfrm>
          <a:prstGeom prst="rect">
            <a:avLst/>
          </a:prstGeom>
          <a:noFill/>
          <a:ln w="9525">
            <a:noFill/>
            <a:miter lim="800000"/>
            <a:headEnd/>
            <a:tailEnd/>
          </a:ln>
        </p:spPr>
        <p:txBody>
          <a:bodyPr>
            <a:spAutoFit/>
          </a:bodyPr>
          <a:lstStyle/>
          <a:p>
            <a:pPr algn="ctr"/>
            <a:r>
              <a:rPr lang="en-US" b="1" i="1">
                <a:solidFill>
                  <a:srgbClr val="002060"/>
                </a:solidFill>
                <a:latin typeface="Calibri" pitchFamily="34" charset="0"/>
              </a:rPr>
              <a:t>Provincial Level</a:t>
            </a:r>
          </a:p>
        </p:txBody>
      </p:sp>
      <p:sp>
        <p:nvSpPr>
          <p:cNvPr id="27656" name="TextBox 20"/>
          <p:cNvSpPr txBox="1">
            <a:spLocks noChangeArrowheads="1"/>
          </p:cNvSpPr>
          <p:nvPr/>
        </p:nvSpPr>
        <p:spPr bwMode="auto">
          <a:xfrm>
            <a:off x="2714625" y="1557338"/>
            <a:ext cx="1065213" cy="641350"/>
          </a:xfrm>
          <a:prstGeom prst="rect">
            <a:avLst/>
          </a:prstGeom>
          <a:noFill/>
          <a:ln w="9525">
            <a:noFill/>
            <a:miter lim="800000"/>
            <a:headEnd/>
            <a:tailEnd/>
          </a:ln>
        </p:spPr>
        <p:txBody>
          <a:bodyPr>
            <a:spAutoFit/>
          </a:bodyPr>
          <a:lstStyle/>
          <a:p>
            <a:pPr algn="ctr"/>
            <a:r>
              <a:rPr lang="en-US" b="1" i="1">
                <a:solidFill>
                  <a:srgbClr val="002060"/>
                </a:solidFill>
                <a:latin typeface="Calibri" pitchFamily="34" charset="0"/>
              </a:rPr>
              <a:t>District Level</a:t>
            </a:r>
          </a:p>
        </p:txBody>
      </p:sp>
      <p:sp>
        <p:nvSpPr>
          <p:cNvPr id="31" name="TextBox 30"/>
          <p:cNvSpPr txBox="1"/>
          <p:nvPr/>
        </p:nvSpPr>
        <p:spPr>
          <a:xfrm>
            <a:off x="430213" y="5005388"/>
            <a:ext cx="2341562" cy="366712"/>
          </a:xfrm>
          <a:prstGeom prst="rect">
            <a:avLst/>
          </a:prstGeom>
          <a:noFill/>
        </p:spPr>
        <p:txBody>
          <a:bodyPr>
            <a:spAutoFit/>
          </a:bodyPr>
          <a:lstStyle/>
          <a:p>
            <a:pPr algn="ctr" fontAlgn="auto">
              <a:spcBef>
                <a:spcPts val="0"/>
              </a:spcBef>
              <a:spcAft>
                <a:spcPts val="0"/>
              </a:spcAft>
              <a:defRPr/>
            </a:pPr>
            <a:r>
              <a:rPr lang="en-US" b="1" i="1" dirty="0">
                <a:solidFill>
                  <a:schemeClr val="accent6">
                    <a:lumMod val="75000"/>
                  </a:schemeClr>
                </a:solidFill>
                <a:latin typeface="+mn-lt"/>
                <a:ea typeface="+mn-ea"/>
              </a:rPr>
              <a:t>Basic Health Services</a:t>
            </a:r>
          </a:p>
        </p:txBody>
      </p:sp>
      <p:sp>
        <p:nvSpPr>
          <p:cNvPr id="33" name="Left-Right Arrow 32"/>
          <p:cNvSpPr/>
          <p:nvPr/>
        </p:nvSpPr>
        <p:spPr>
          <a:xfrm>
            <a:off x="2743200" y="4083050"/>
            <a:ext cx="892175" cy="425450"/>
          </a:xfrm>
          <a:prstGeom prst="lef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6">
                  <a:lumMod val="75000"/>
                </a:schemeClr>
              </a:solidFill>
            </a:endParaRPr>
          </a:p>
        </p:txBody>
      </p:sp>
      <p:sp>
        <p:nvSpPr>
          <p:cNvPr id="64" name="TextBox 63"/>
          <p:cNvSpPr txBox="1">
            <a:spLocks noChangeArrowheads="1"/>
          </p:cNvSpPr>
          <p:nvPr/>
        </p:nvSpPr>
        <p:spPr bwMode="auto">
          <a:xfrm>
            <a:off x="4787900" y="5005388"/>
            <a:ext cx="2838450" cy="366712"/>
          </a:xfrm>
          <a:prstGeom prst="rect">
            <a:avLst/>
          </a:prstGeom>
          <a:noFill/>
          <a:ln w="9525">
            <a:noFill/>
            <a:miter lim="800000"/>
            <a:headEnd/>
            <a:tailEnd/>
          </a:ln>
        </p:spPr>
        <p:txBody>
          <a:bodyPr>
            <a:spAutoFit/>
          </a:bodyPr>
          <a:lstStyle/>
          <a:p>
            <a:pPr algn="ctr" fontAlgn="auto">
              <a:spcBef>
                <a:spcPts val="0"/>
              </a:spcBef>
              <a:spcAft>
                <a:spcPts val="0"/>
              </a:spcAft>
              <a:defRPr/>
            </a:pPr>
            <a:r>
              <a:rPr lang="en-US" b="1" i="1" dirty="0">
                <a:solidFill>
                  <a:schemeClr val="accent6">
                    <a:lumMod val="75000"/>
                  </a:schemeClr>
                </a:solidFill>
                <a:latin typeface="+mn-lt"/>
                <a:ea typeface="+mn-ea"/>
              </a:rPr>
              <a:t>Referral Health Services</a:t>
            </a:r>
          </a:p>
        </p:txBody>
      </p:sp>
      <p:sp>
        <p:nvSpPr>
          <p:cNvPr id="65" name="Rounded Rectangle 64"/>
          <p:cNvSpPr/>
          <p:nvPr/>
        </p:nvSpPr>
        <p:spPr>
          <a:xfrm>
            <a:off x="3924300" y="3503613"/>
            <a:ext cx="4551363" cy="1493837"/>
          </a:xfrm>
          <a:prstGeom prst="roundRect">
            <a:avLst/>
          </a:prstGeom>
          <a:solidFill>
            <a:srgbClr val="C4BD97">
              <a:alpha val="36863"/>
            </a:srgbClr>
          </a:soli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661" name="TextBox 69"/>
          <p:cNvSpPr txBox="1">
            <a:spLocks noChangeArrowheads="1"/>
          </p:cNvSpPr>
          <p:nvPr/>
        </p:nvSpPr>
        <p:spPr bwMode="auto">
          <a:xfrm>
            <a:off x="755650" y="2398713"/>
            <a:ext cx="4392613" cy="454025"/>
          </a:xfrm>
          <a:prstGeom prst="rect">
            <a:avLst/>
          </a:prstGeom>
          <a:noFill/>
          <a:ln w="57150">
            <a:solidFill>
              <a:srgbClr val="FFC000"/>
            </a:solidFill>
            <a:prstDash val="sysDot"/>
            <a:miter lim="800000"/>
            <a:headEnd/>
            <a:tailEnd/>
          </a:ln>
        </p:spPr>
        <p:txBody>
          <a:bodyPr>
            <a:spAutoFit/>
          </a:bodyPr>
          <a:lstStyle/>
          <a:p>
            <a:pPr algn="ctr"/>
            <a:r>
              <a:rPr lang="en-US" sz="2000" b="1" i="1">
                <a:solidFill>
                  <a:srgbClr val="C00000"/>
                </a:solidFill>
                <a:latin typeface="Calibri" pitchFamily="34" charset="0"/>
              </a:rPr>
              <a:t>District Health Office</a:t>
            </a:r>
          </a:p>
        </p:txBody>
      </p:sp>
      <p:sp>
        <p:nvSpPr>
          <p:cNvPr id="27662" name="TextBox 76"/>
          <p:cNvSpPr txBox="1">
            <a:spLocks noChangeArrowheads="1"/>
          </p:cNvSpPr>
          <p:nvPr/>
        </p:nvSpPr>
        <p:spPr bwMode="auto">
          <a:xfrm>
            <a:off x="3954463" y="4076700"/>
            <a:ext cx="1193800" cy="366713"/>
          </a:xfrm>
          <a:prstGeom prst="rect">
            <a:avLst/>
          </a:prstGeom>
          <a:noFill/>
          <a:ln w="9525">
            <a:noFill/>
            <a:miter lim="800000"/>
            <a:headEnd/>
            <a:tailEnd/>
          </a:ln>
        </p:spPr>
        <p:txBody>
          <a:bodyPr>
            <a:spAutoFit/>
          </a:bodyPr>
          <a:lstStyle/>
          <a:p>
            <a:pPr algn="ctr"/>
            <a:r>
              <a:rPr lang="en-US" b="1" i="1">
                <a:latin typeface="Calibri" pitchFamily="34" charset="0"/>
              </a:rPr>
              <a:t>Hospitals</a:t>
            </a:r>
          </a:p>
        </p:txBody>
      </p:sp>
      <p:sp>
        <p:nvSpPr>
          <p:cNvPr id="81" name="Rounded Rectangle 80"/>
          <p:cNvSpPr/>
          <p:nvPr/>
        </p:nvSpPr>
        <p:spPr>
          <a:xfrm>
            <a:off x="755650" y="3503613"/>
            <a:ext cx="1830388" cy="1509712"/>
          </a:xfrm>
          <a:prstGeom prst="roundRect">
            <a:avLst/>
          </a:prstGeom>
          <a:solidFill>
            <a:srgbClr val="C4BD97">
              <a:alpha val="40000"/>
            </a:srgbClr>
          </a:soli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664" name="TextBox 81"/>
          <p:cNvSpPr txBox="1">
            <a:spLocks noChangeArrowheads="1"/>
          </p:cNvSpPr>
          <p:nvPr/>
        </p:nvSpPr>
        <p:spPr bwMode="auto">
          <a:xfrm>
            <a:off x="808038" y="3808413"/>
            <a:ext cx="1778000" cy="915987"/>
          </a:xfrm>
          <a:prstGeom prst="rect">
            <a:avLst/>
          </a:prstGeom>
          <a:noFill/>
          <a:ln w="9525">
            <a:noFill/>
            <a:miter lim="800000"/>
            <a:headEnd/>
            <a:tailEnd/>
          </a:ln>
        </p:spPr>
        <p:txBody>
          <a:bodyPr>
            <a:spAutoFit/>
          </a:bodyPr>
          <a:lstStyle/>
          <a:p>
            <a:pPr algn="ctr"/>
            <a:r>
              <a:rPr lang="en-US" b="1" i="1">
                <a:latin typeface="Calibri" pitchFamily="34" charset="0"/>
              </a:rPr>
              <a:t>Primary</a:t>
            </a:r>
          </a:p>
          <a:p>
            <a:pPr algn="ctr"/>
            <a:r>
              <a:rPr lang="en-US" b="1" i="1">
                <a:latin typeface="Calibri" pitchFamily="34" charset="0"/>
              </a:rPr>
              <a:t>Health</a:t>
            </a:r>
          </a:p>
          <a:p>
            <a:pPr algn="ctr"/>
            <a:r>
              <a:rPr lang="en-US" b="1" i="1">
                <a:latin typeface="Calibri" pitchFamily="34" charset="0"/>
              </a:rPr>
              <a:t>Centers</a:t>
            </a:r>
          </a:p>
        </p:txBody>
      </p:sp>
      <p:sp>
        <p:nvSpPr>
          <p:cNvPr id="27665" name="TextBox 76"/>
          <p:cNvSpPr txBox="1">
            <a:spLocks noChangeArrowheads="1"/>
          </p:cNvSpPr>
          <p:nvPr/>
        </p:nvSpPr>
        <p:spPr bwMode="auto">
          <a:xfrm>
            <a:off x="5651500" y="4076700"/>
            <a:ext cx="1193800" cy="366713"/>
          </a:xfrm>
          <a:prstGeom prst="rect">
            <a:avLst/>
          </a:prstGeom>
          <a:noFill/>
          <a:ln w="9525">
            <a:noFill/>
            <a:miter lim="800000"/>
            <a:headEnd/>
            <a:tailEnd/>
          </a:ln>
        </p:spPr>
        <p:txBody>
          <a:bodyPr>
            <a:spAutoFit/>
          </a:bodyPr>
          <a:lstStyle/>
          <a:p>
            <a:pPr algn="ctr"/>
            <a:r>
              <a:rPr lang="en-US" b="1" i="1">
                <a:latin typeface="Calibri" pitchFamily="34" charset="0"/>
              </a:rPr>
              <a:t>Hospitals</a:t>
            </a:r>
          </a:p>
        </p:txBody>
      </p:sp>
      <p:sp>
        <p:nvSpPr>
          <p:cNvPr id="27666" name="TextBox 76"/>
          <p:cNvSpPr txBox="1">
            <a:spLocks noChangeArrowheads="1"/>
          </p:cNvSpPr>
          <p:nvPr/>
        </p:nvSpPr>
        <p:spPr bwMode="auto">
          <a:xfrm>
            <a:off x="7237413" y="4076700"/>
            <a:ext cx="1193800" cy="366713"/>
          </a:xfrm>
          <a:prstGeom prst="rect">
            <a:avLst/>
          </a:prstGeom>
          <a:noFill/>
          <a:ln w="9525">
            <a:noFill/>
            <a:miter lim="800000"/>
            <a:headEnd/>
            <a:tailEnd/>
          </a:ln>
        </p:spPr>
        <p:txBody>
          <a:bodyPr>
            <a:spAutoFit/>
          </a:bodyPr>
          <a:lstStyle/>
          <a:p>
            <a:pPr algn="ctr"/>
            <a:r>
              <a:rPr lang="en-US" b="1" i="1">
                <a:latin typeface="Calibri" pitchFamily="34" charset="0"/>
              </a:rPr>
              <a:t>Hospitals</a:t>
            </a:r>
          </a:p>
        </p:txBody>
      </p:sp>
      <p:sp>
        <p:nvSpPr>
          <p:cNvPr id="27667" name="TextBox 69"/>
          <p:cNvSpPr txBox="1">
            <a:spLocks noChangeArrowheads="1"/>
          </p:cNvSpPr>
          <p:nvPr/>
        </p:nvSpPr>
        <p:spPr bwMode="auto">
          <a:xfrm>
            <a:off x="5580063" y="2398713"/>
            <a:ext cx="1296987" cy="1063625"/>
          </a:xfrm>
          <a:prstGeom prst="rect">
            <a:avLst/>
          </a:prstGeom>
          <a:noFill/>
          <a:ln w="57150">
            <a:solidFill>
              <a:srgbClr val="FFC000"/>
            </a:solidFill>
            <a:prstDash val="sysDot"/>
            <a:miter lim="800000"/>
            <a:headEnd/>
            <a:tailEnd/>
          </a:ln>
        </p:spPr>
        <p:txBody>
          <a:bodyPr>
            <a:spAutoFit/>
          </a:bodyPr>
          <a:lstStyle/>
          <a:p>
            <a:pPr algn="ctr"/>
            <a:r>
              <a:rPr lang="en-US" sz="2000" b="1" i="1">
                <a:solidFill>
                  <a:srgbClr val="C00000"/>
                </a:solidFill>
                <a:latin typeface="Calibri" pitchFamily="34" charset="0"/>
              </a:rPr>
              <a:t>Provincial Health Office</a:t>
            </a:r>
          </a:p>
        </p:txBody>
      </p:sp>
      <p:sp>
        <p:nvSpPr>
          <p:cNvPr id="27668" name="TextBox 69"/>
          <p:cNvSpPr txBox="1">
            <a:spLocks noChangeArrowheads="1"/>
          </p:cNvSpPr>
          <p:nvPr/>
        </p:nvSpPr>
        <p:spPr bwMode="auto">
          <a:xfrm>
            <a:off x="7235825" y="2398713"/>
            <a:ext cx="1296988" cy="758825"/>
          </a:xfrm>
          <a:prstGeom prst="rect">
            <a:avLst/>
          </a:prstGeom>
          <a:noFill/>
          <a:ln w="57150">
            <a:solidFill>
              <a:srgbClr val="FFC000"/>
            </a:solidFill>
            <a:prstDash val="sysDot"/>
            <a:miter lim="800000"/>
            <a:headEnd/>
            <a:tailEnd/>
          </a:ln>
        </p:spPr>
        <p:txBody>
          <a:bodyPr>
            <a:spAutoFit/>
          </a:bodyPr>
          <a:lstStyle/>
          <a:p>
            <a:pPr algn="ctr"/>
            <a:r>
              <a:rPr lang="en-US" sz="2000" b="1" i="1">
                <a:solidFill>
                  <a:srgbClr val="C00000"/>
                </a:solidFill>
                <a:latin typeface="Calibri" pitchFamily="34" charset="0"/>
              </a:rPr>
              <a:t>Ministry of Health</a:t>
            </a:r>
          </a:p>
        </p:txBody>
      </p:sp>
      <p:cxnSp>
        <p:nvCxnSpPr>
          <p:cNvPr id="27669" name="Straight Connector 41"/>
          <p:cNvCxnSpPr>
            <a:cxnSpLocks noChangeShapeType="1"/>
          </p:cNvCxnSpPr>
          <p:nvPr/>
        </p:nvCxnSpPr>
        <p:spPr bwMode="auto">
          <a:xfrm>
            <a:off x="5435600" y="1557338"/>
            <a:ext cx="0" cy="3816350"/>
          </a:xfrm>
          <a:prstGeom prst="line">
            <a:avLst/>
          </a:prstGeom>
          <a:noFill/>
          <a:ln w="28575">
            <a:solidFill>
              <a:srgbClr val="4A7EBB"/>
            </a:solidFill>
            <a:prstDash val="dash"/>
            <a:round/>
            <a:headEnd/>
            <a:tailEnd/>
          </a:ln>
        </p:spPr>
      </p:cxnSp>
      <p:grpSp>
        <p:nvGrpSpPr>
          <p:cNvPr id="27670" name="Group 27"/>
          <p:cNvGrpSpPr>
            <a:grpSpLocks/>
          </p:cNvGrpSpPr>
          <p:nvPr/>
        </p:nvGrpSpPr>
        <p:grpSpPr bwMode="auto">
          <a:xfrm>
            <a:off x="107950" y="5445125"/>
            <a:ext cx="8893175" cy="1295400"/>
            <a:chOff x="158" y="3249"/>
            <a:chExt cx="5443" cy="862"/>
          </a:xfrm>
        </p:grpSpPr>
        <p:sp>
          <p:nvSpPr>
            <p:cNvPr id="27672" name="AutoShape 25"/>
            <p:cNvSpPr>
              <a:spLocks noChangeArrowheads="1"/>
            </p:cNvSpPr>
            <p:nvPr/>
          </p:nvSpPr>
          <p:spPr bwMode="auto">
            <a:xfrm>
              <a:off x="158" y="3249"/>
              <a:ext cx="453" cy="862"/>
            </a:xfrm>
            <a:prstGeom prst="cube">
              <a:avLst>
                <a:gd name="adj" fmla="val 31403"/>
              </a:avLst>
            </a:prstGeom>
            <a:solidFill>
              <a:srgbClr val="008000"/>
            </a:solidFill>
            <a:ln w="9525">
              <a:solidFill>
                <a:schemeClr val="tx1"/>
              </a:solidFill>
              <a:miter lim="800000"/>
              <a:headEnd/>
              <a:tailEnd/>
            </a:ln>
          </p:spPr>
          <p:txBody>
            <a:bodyPr wrap="none" anchor="ctr"/>
            <a:lstStyle/>
            <a:p>
              <a:endParaRPr lang="en-US"/>
            </a:p>
          </p:txBody>
        </p:sp>
        <p:sp>
          <p:nvSpPr>
            <p:cNvPr id="27673" name="AutoShape 24"/>
            <p:cNvSpPr>
              <a:spLocks noChangeArrowheads="1"/>
            </p:cNvSpPr>
            <p:nvPr/>
          </p:nvSpPr>
          <p:spPr bwMode="auto">
            <a:xfrm>
              <a:off x="476" y="3522"/>
              <a:ext cx="4808" cy="363"/>
            </a:xfrm>
            <a:prstGeom prst="cube">
              <a:avLst>
                <a:gd name="adj" fmla="val 31403"/>
              </a:avLst>
            </a:prstGeom>
            <a:solidFill>
              <a:srgbClr val="008000"/>
            </a:solidFill>
            <a:ln w="9525">
              <a:solidFill>
                <a:schemeClr val="tx1"/>
              </a:solidFill>
              <a:miter lim="800000"/>
              <a:headEnd/>
              <a:tailEnd/>
            </a:ln>
          </p:spPr>
          <p:txBody>
            <a:bodyPr wrap="none" anchor="ctr"/>
            <a:lstStyle/>
            <a:p>
              <a:endParaRPr lang="en-US"/>
            </a:p>
          </p:txBody>
        </p:sp>
        <p:sp>
          <p:nvSpPr>
            <p:cNvPr id="27674" name="AutoShape 26"/>
            <p:cNvSpPr>
              <a:spLocks noChangeArrowheads="1"/>
            </p:cNvSpPr>
            <p:nvPr/>
          </p:nvSpPr>
          <p:spPr bwMode="auto">
            <a:xfrm>
              <a:off x="5148" y="3249"/>
              <a:ext cx="453" cy="862"/>
            </a:xfrm>
            <a:prstGeom prst="cube">
              <a:avLst>
                <a:gd name="adj" fmla="val 31403"/>
              </a:avLst>
            </a:prstGeom>
            <a:solidFill>
              <a:srgbClr val="008000"/>
            </a:solidFill>
            <a:ln w="9525">
              <a:solidFill>
                <a:schemeClr val="tx1"/>
              </a:solidFill>
              <a:miter lim="800000"/>
              <a:headEnd/>
              <a:tailEnd/>
            </a:ln>
          </p:spPr>
          <p:txBody>
            <a:bodyPr wrap="none" anchor="ctr"/>
            <a:lstStyle/>
            <a:p>
              <a:endParaRPr lang="en-US"/>
            </a:p>
          </p:txBody>
        </p:sp>
        <p:sp>
          <p:nvSpPr>
            <p:cNvPr id="27675" name="TextBox 69"/>
            <p:cNvSpPr txBox="1">
              <a:spLocks noChangeArrowheads="1"/>
            </p:cNvSpPr>
            <p:nvPr/>
          </p:nvSpPr>
          <p:spPr bwMode="auto">
            <a:xfrm>
              <a:off x="521" y="3612"/>
              <a:ext cx="4627" cy="264"/>
            </a:xfrm>
            <a:prstGeom prst="rect">
              <a:avLst/>
            </a:prstGeom>
            <a:noFill/>
            <a:ln w="57150">
              <a:noFill/>
              <a:prstDash val="sysDot"/>
              <a:miter lim="800000"/>
              <a:headEnd/>
              <a:tailEnd/>
            </a:ln>
          </p:spPr>
          <p:txBody>
            <a:bodyPr>
              <a:spAutoFit/>
            </a:bodyPr>
            <a:lstStyle/>
            <a:p>
              <a:pPr algn="ctr"/>
              <a:r>
                <a:rPr lang="en-US" sz="2000" b="1" i="1">
                  <a:solidFill>
                    <a:schemeClr val="bg1"/>
                  </a:solidFill>
                  <a:latin typeface="Calibri" pitchFamily="34" charset="0"/>
                </a:rPr>
                <a:t>INTEGRATED SUPPLY CHAIN MANAGEMENT</a:t>
              </a:r>
            </a:p>
          </p:txBody>
        </p:sp>
      </p:grpSp>
      <p:cxnSp>
        <p:nvCxnSpPr>
          <p:cNvPr id="27671" name="Straight Connector 41"/>
          <p:cNvCxnSpPr>
            <a:cxnSpLocks noChangeShapeType="1"/>
          </p:cNvCxnSpPr>
          <p:nvPr/>
        </p:nvCxnSpPr>
        <p:spPr bwMode="auto">
          <a:xfrm>
            <a:off x="7092950" y="1557338"/>
            <a:ext cx="0" cy="3816350"/>
          </a:xfrm>
          <a:prstGeom prst="line">
            <a:avLst/>
          </a:prstGeom>
          <a:noFill/>
          <a:ln w="28575">
            <a:solidFill>
              <a:srgbClr val="4A7EBB"/>
            </a:solidFill>
            <a:prstDash val="dash"/>
            <a:round/>
            <a:headEnd/>
            <a:tailEnd/>
          </a:ln>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233E9CE8-4F27-4585-8E04-80852130C1F5}" type="slidenum">
              <a:rPr lang="en-US" sz="1200">
                <a:solidFill>
                  <a:srgbClr val="898989"/>
                </a:solidFill>
                <a:latin typeface="Calibri" pitchFamily="34" charset="0"/>
              </a:rPr>
              <a:pPr algn="r"/>
              <a:t>8</a:t>
            </a:fld>
            <a:endParaRPr lang="en-US" sz="1200">
              <a:solidFill>
                <a:srgbClr val="898989"/>
              </a:solidFill>
              <a:latin typeface="Calibri" pitchFamily="34" charset="0"/>
            </a:endParaRPr>
          </a:p>
        </p:txBody>
      </p:sp>
      <p:sp>
        <p:nvSpPr>
          <p:cNvPr id="29698" name="Rectangle 2"/>
          <p:cNvSpPr>
            <a:spLocks noGrp="1"/>
          </p:cNvSpPr>
          <p:nvPr>
            <p:ph type="title" idx="4294967295"/>
          </p:nvPr>
        </p:nvSpPr>
        <p:spPr>
          <a:xfrm>
            <a:off x="1187450" y="274638"/>
            <a:ext cx="7499350" cy="922337"/>
          </a:xfrm>
        </p:spPr>
        <p:txBody>
          <a:bodyPr/>
          <a:lstStyle/>
          <a:p>
            <a:pPr algn="l" eaLnBrk="1" hangingPunct="1"/>
            <a:r>
              <a:rPr lang="en-US" smtClean="0">
                <a:ea typeface="ＭＳ Ｐゴシック" pitchFamily="-84" charset="-128"/>
              </a:rPr>
              <a:t>One Gate Policy</a:t>
            </a:r>
          </a:p>
        </p:txBody>
      </p:sp>
      <p:sp>
        <p:nvSpPr>
          <p:cNvPr id="29699" name="Title 1"/>
          <p:cNvSpPr>
            <a:spLocks/>
          </p:cNvSpPr>
          <p:nvPr/>
        </p:nvSpPr>
        <p:spPr bwMode="auto">
          <a:xfrm>
            <a:off x="457200" y="1412875"/>
            <a:ext cx="8229600" cy="4713288"/>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pPr>
            <a:r>
              <a:rPr lang="en-US" sz="2800">
                <a:latin typeface="Calibri" pitchFamily="34" charset="0"/>
              </a:rPr>
              <a:t>Aligning all programs through the One Gate Policy</a:t>
            </a:r>
          </a:p>
          <a:p>
            <a:pPr marL="342900" indent="-342900" eaLnBrk="0" hangingPunct="0">
              <a:spcBef>
                <a:spcPct val="20000"/>
              </a:spcBef>
              <a:buFont typeface="Arial" pitchFamily="34" charset="0"/>
              <a:buChar char="•"/>
            </a:pPr>
            <a:r>
              <a:rPr lang="en-US" sz="2800">
                <a:latin typeface="Calibri" pitchFamily="34" charset="0"/>
              </a:rPr>
              <a:t>Start by centralizing the coordination of health commodities procurement among various programs</a:t>
            </a:r>
          </a:p>
          <a:p>
            <a:pPr marL="342900" indent="-342900" eaLnBrk="0" hangingPunct="0">
              <a:spcBef>
                <a:spcPct val="20000"/>
              </a:spcBef>
              <a:buFont typeface="Arial" pitchFamily="34" charset="0"/>
              <a:buChar char="•"/>
            </a:pPr>
            <a:r>
              <a:rPr lang="en-US" sz="2800">
                <a:latin typeface="Calibri" pitchFamily="34" charset="0"/>
              </a:rPr>
              <a:t>The People that Deliver initiative will follow the One Gate Policy to align human resources and program coordination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BAD03E78-99B7-443A-B314-D3F59A30193C}" type="slidenum">
              <a:rPr lang="en-US" sz="1200">
                <a:solidFill>
                  <a:srgbClr val="898989"/>
                </a:solidFill>
                <a:latin typeface="Calibri" pitchFamily="34" charset="0"/>
              </a:rPr>
              <a:pPr algn="r"/>
              <a:t>9</a:t>
            </a:fld>
            <a:endParaRPr lang="en-US" sz="1200">
              <a:solidFill>
                <a:srgbClr val="898989"/>
              </a:solidFill>
              <a:latin typeface="Calibri" pitchFamily="34" charset="0"/>
            </a:endParaRPr>
          </a:p>
        </p:txBody>
      </p:sp>
      <p:sp>
        <p:nvSpPr>
          <p:cNvPr id="31746" name="Rectangle 2"/>
          <p:cNvSpPr>
            <a:spLocks noGrp="1"/>
          </p:cNvSpPr>
          <p:nvPr>
            <p:ph type="title" idx="4294967295"/>
          </p:nvPr>
        </p:nvSpPr>
        <p:spPr>
          <a:xfrm>
            <a:off x="1187450" y="274638"/>
            <a:ext cx="7499350" cy="2146300"/>
          </a:xfrm>
        </p:spPr>
        <p:txBody>
          <a:bodyPr/>
          <a:lstStyle/>
          <a:p>
            <a:pPr algn="l" eaLnBrk="1" hangingPunct="1"/>
            <a:r>
              <a:rPr lang="en-US" smtClean="0">
                <a:ea typeface="ＭＳ Ｐゴシック" pitchFamily="-84" charset="-128"/>
              </a:rPr>
              <a:t> PtD IS A FORUM TO BRIDGE PROGRAM, PHARMACY AND PARTNERS </a:t>
            </a:r>
          </a:p>
        </p:txBody>
      </p:sp>
      <p:sp>
        <p:nvSpPr>
          <p:cNvPr id="31747" name="Title 1"/>
          <p:cNvSpPr>
            <a:spLocks/>
          </p:cNvSpPr>
          <p:nvPr/>
        </p:nvSpPr>
        <p:spPr bwMode="auto">
          <a:xfrm>
            <a:off x="457200" y="2708275"/>
            <a:ext cx="8229600" cy="3417888"/>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pPr>
            <a:r>
              <a:rPr lang="en-US" altLang="en-US" sz="2800">
                <a:latin typeface="Calibri" pitchFamily="34" charset="0"/>
              </a:rPr>
              <a:t>“</a:t>
            </a:r>
            <a:r>
              <a:rPr lang="en-US" sz="2800">
                <a:latin typeface="Calibri" pitchFamily="34" charset="0"/>
              </a:rPr>
              <a:t>Community</a:t>
            </a:r>
            <a:r>
              <a:rPr lang="en-US" altLang="en-US" sz="2800">
                <a:latin typeface="Calibri" pitchFamily="34" charset="0"/>
              </a:rPr>
              <a:t>”</a:t>
            </a:r>
            <a:r>
              <a:rPr lang="en-US" sz="2800">
                <a:latin typeface="Calibri" pitchFamily="34" charset="0"/>
              </a:rPr>
              <a:t> with same commitment for qualiity drug management</a:t>
            </a:r>
          </a:p>
          <a:p>
            <a:pPr marL="342900" indent="-342900" eaLnBrk="0" hangingPunct="0">
              <a:spcBef>
                <a:spcPct val="20000"/>
              </a:spcBef>
              <a:buFont typeface="Arial" pitchFamily="34" charset="0"/>
              <a:buChar char="•"/>
            </a:pPr>
            <a:endParaRPr lang="en-US" sz="2800">
              <a:latin typeface="Calibri" pitchFamily="34" charset="0"/>
            </a:endParaRPr>
          </a:p>
          <a:p>
            <a:pPr marL="342900" indent="-342900" eaLnBrk="0" hangingPunct="0">
              <a:spcBef>
                <a:spcPct val="20000"/>
              </a:spcBef>
              <a:buFont typeface="Arial" pitchFamily="34" charset="0"/>
              <a:buChar char="•"/>
            </a:pPr>
            <a:r>
              <a:rPr lang="en-US" sz="2800">
                <a:latin typeface="Calibri" pitchFamily="34" charset="0"/>
              </a:rPr>
              <a:t>Forum to allow communication and meetings to develop community documentS and achieve community goals and objectives.</a:t>
            </a:r>
          </a:p>
          <a:p>
            <a:pPr marL="342900" indent="-342900" eaLnBrk="0" hangingPunct="0">
              <a:spcBef>
                <a:spcPct val="20000"/>
              </a:spcBef>
              <a:buFont typeface="Arial" pitchFamily="34" charset="0"/>
              <a:buChar char="•"/>
            </a:pPr>
            <a:endParaRPr lang="en-US" sz="2800">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8028</TotalTime>
  <Words>1348</Words>
  <Application>Microsoft Office PowerPoint</Application>
  <PresentationFormat>On-screen Show (4:3)</PresentationFormat>
  <Paragraphs>194</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ＭＳ Ｐゴシック</vt:lpstr>
      <vt:lpstr>Arial</vt:lpstr>
      <vt:lpstr>Arial Black</vt:lpstr>
      <vt:lpstr>Calibri</vt:lpstr>
      <vt:lpstr>Courier New</vt:lpstr>
      <vt:lpstr>Wingdings</vt:lpstr>
      <vt:lpstr>Office Theme</vt:lpstr>
      <vt:lpstr>People that Deliver: Indonesia’s Approach to Strengthen   Supply Chain Management in the public health system</vt:lpstr>
      <vt:lpstr>Purpose of presentation:</vt:lpstr>
      <vt:lpstr>PowerPoint Presentation</vt:lpstr>
      <vt:lpstr>Service Delivery Challenges</vt:lpstr>
      <vt:lpstr>Supply Chain Design</vt:lpstr>
      <vt:lpstr>Responsibilities in Supply Chain</vt:lpstr>
      <vt:lpstr>Integrated Health Services</vt:lpstr>
      <vt:lpstr>One Gate Policy</vt:lpstr>
      <vt:lpstr> PtD IS A FORUM TO BRIDGE PROGRAM, PHARMACY AND PARTNERS </vt:lpstr>
      <vt:lpstr>PtD Strategic Objectives</vt:lpstr>
      <vt:lpstr>CURRENT PtD ACTIVITIES (1)</vt:lpstr>
      <vt:lpstr>CURRENT PtD ACTIVITIES (2)</vt:lpstr>
      <vt:lpstr>   PtD Indonesia Activities Photo (1)</vt:lpstr>
      <vt:lpstr>   PtD Indonesia Activity Photos (2)</vt:lpstr>
      <vt:lpstr>TERIMA KASIH  THANK YOU</vt:lpstr>
    </vt:vector>
  </TitlesOfParts>
  <Company>Sanzen Sekai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Shuuja 七原</dc:creator>
  <cp:lastModifiedBy>SDP</cp:lastModifiedBy>
  <cp:revision>60</cp:revision>
  <dcterms:created xsi:type="dcterms:W3CDTF">2011-05-25T09:02:21Z</dcterms:created>
  <dcterms:modified xsi:type="dcterms:W3CDTF">2016-10-21T11:09:44Z</dcterms:modified>
</cp:coreProperties>
</file>