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94" r:id="rId5"/>
    <p:sldId id="3403" r:id="rId6"/>
    <p:sldId id="3402" r:id="rId7"/>
    <p:sldId id="3404" r:id="rId8"/>
    <p:sldId id="3405" r:id="rId9"/>
    <p:sldId id="3406" r:id="rId10"/>
    <p:sldId id="3407" r:id="rId11"/>
    <p:sldId id="3408" r:id="rId12"/>
    <p:sldId id="3412" r:id="rId13"/>
    <p:sldId id="3409" r:id="rId14"/>
    <p:sldId id="3420" r:id="rId15"/>
    <p:sldId id="3410" r:id="rId16"/>
    <p:sldId id="3421" r:id="rId17"/>
    <p:sldId id="3413" r:id="rId18"/>
    <p:sldId id="3414" r:id="rId19"/>
    <p:sldId id="3415" r:id="rId20"/>
    <p:sldId id="3417" r:id="rId21"/>
    <p:sldId id="3419" r:id="rId22"/>
    <p:sldId id="3418" r:id="rId23"/>
    <p:sldId id="29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 Crasta" initials="AC" lastIdx="1" clrIdx="0">
    <p:extLst>
      <p:ext uri="{19B8F6BF-5375-455C-9EA6-DF929625EA0E}">
        <p15:presenceInfo xmlns:p15="http://schemas.microsoft.com/office/powerpoint/2012/main" userId="S::acrasta@beeskilled.com::51fd55d0-4d57-4685-aae7-6e6bf67e631a" providerId="AD"/>
      </p:ext>
    </p:extLst>
  </p:cmAuthor>
  <p:cmAuthor id="2" name="Gilles Marion" initials="GM" lastIdx="5" clrIdx="1">
    <p:extLst>
      <p:ext uri="{19B8F6BF-5375-455C-9EA6-DF929625EA0E}">
        <p15:presenceInfo xmlns:p15="http://schemas.microsoft.com/office/powerpoint/2012/main" userId="S::gmarion@beeskilled.com::f05a6dc6-66ba-40ff-ba98-b9df128f8d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38"/>
    <a:srgbClr val="25428E"/>
    <a:srgbClr val="92BED4"/>
    <a:srgbClr val="25408F"/>
    <a:srgbClr val="A09177"/>
    <a:srgbClr val="76B44E"/>
    <a:srgbClr val="D9E8F4"/>
    <a:srgbClr val="0070C0"/>
    <a:srgbClr val="F48036"/>
    <a:srgbClr val="65A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6821" autoAdjust="0"/>
  </p:normalViewPr>
  <p:slideViewPr>
    <p:cSldViewPr snapToGrid="0">
      <p:cViewPr>
        <p:scale>
          <a:sx n="60" d="100"/>
          <a:sy n="60" d="100"/>
        </p:scale>
        <p:origin x="7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CE634-5666-3749-83CE-7D0D2C6CA265}" type="datetimeFigureOut">
              <a:rPr lang="en-GB" smtClean="0"/>
              <a:t>21/02/2022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1D22F-355B-1044-B7D1-FEB3F4CF7E4B}" type="slidenum">
              <a:rPr lang="en-GB" smtClean="0"/>
              <a:t>‹#›</a:t>
            </a:fld>
            <a:endParaRPr lang="en-GB"/>
          </a:p>
        </p:txBody>
      </p:sp>
    </p:spTree>
    <p:extLst>
      <p:ext uri="{BB962C8B-B14F-4D97-AF65-F5344CB8AC3E}">
        <p14:creationId xmlns:p14="http://schemas.microsoft.com/office/powerpoint/2010/main" val="136675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9C610108-48CF-48D5-A9E8-33AA131D89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616E0E19-86E5-4C1A-8176-DC3C0CC7C1CF}" type="slidenum">
              <a:rPr lang="en-US" altLang="en-US" sz="1200"/>
              <a:pPr/>
              <a:t>1</a:t>
            </a:fld>
            <a:endParaRPr lang="en-US" altLang="en-US" sz="1200"/>
          </a:p>
        </p:txBody>
      </p:sp>
      <p:sp>
        <p:nvSpPr>
          <p:cNvPr id="9218" name="Rectangle 2">
            <a:extLst>
              <a:ext uri="{FF2B5EF4-FFF2-40B4-BE49-F238E27FC236}">
                <a16:creationId xmlns:a16="http://schemas.microsoft.com/office/drawing/2014/main" id="{F353570F-366A-427A-B93C-DF0A7607F10C}"/>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9D5FF02C-8B9B-428E-951D-798324D1C1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G&amp;WD framework is specifically designed for developing health workforce working in public health supply chains. </a:t>
            </a:r>
          </a:p>
        </p:txBody>
      </p:sp>
      <p:sp>
        <p:nvSpPr>
          <p:cNvPr id="4" name="Slide Number Placeholder 3"/>
          <p:cNvSpPr>
            <a:spLocks noGrp="1"/>
          </p:cNvSpPr>
          <p:nvPr>
            <p:ph type="sldNum" sz="quarter" idx="5"/>
          </p:nvPr>
        </p:nvSpPr>
        <p:spPr/>
        <p:txBody>
          <a:bodyPr/>
          <a:lstStyle/>
          <a:p>
            <a:fld id="{5761D22F-355B-1044-B7D1-FEB3F4CF7E4B}" type="slidenum">
              <a:rPr lang="en-GB" smtClean="0"/>
              <a:t>12</a:t>
            </a:fld>
            <a:endParaRPr lang="en-GB"/>
          </a:p>
        </p:txBody>
      </p:sp>
    </p:spTree>
    <p:extLst>
      <p:ext uri="{BB962C8B-B14F-4D97-AF65-F5344CB8AC3E}">
        <p14:creationId xmlns:p14="http://schemas.microsoft.com/office/powerpoint/2010/main" val="216732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this first example, the slide depicts how the G&amp;WD framework has been used to identify various initiatives that can be invested in response to one of the investment areas mentioned under Thematic Role 3 – Capacity Development in SCR. </a:t>
            </a:r>
          </a:p>
          <a:p>
            <a:endParaRPr lang="en-IN" dirty="0"/>
          </a:p>
          <a:p>
            <a:r>
              <a:rPr lang="en-IN" dirty="0"/>
              <a:t>These initiatives are written in the EDIS order, where investment can begin from HR4SCM diagnostics, and either based on the results of the diagnostic, or based on national strategic plan, other initiatives can be planned to address the stated investment area. </a:t>
            </a:r>
          </a:p>
        </p:txBody>
      </p:sp>
      <p:sp>
        <p:nvSpPr>
          <p:cNvPr id="4" name="Slide Number Placeholder 3"/>
          <p:cNvSpPr>
            <a:spLocks noGrp="1"/>
          </p:cNvSpPr>
          <p:nvPr>
            <p:ph type="sldNum" sz="quarter" idx="5"/>
          </p:nvPr>
        </p:nvSpPr>
        <p:spPr/>
        <p:txBody>
          <a:bodyPr/>
          <a:lstStyle/>
          <a:p>
            <a:fld id="{5761D22F-355B-1044-B7D1-FEB3F4CF7E4B}" type="slidenum">
              <a:rPr lang="en-GB" smtClean="0"/>
              <a:t>14</a:t>
            </a:fld>
            <a:endParaRPr lang="en-GB"/>
          </a:p>
        </p:txBody>
      </p:sp>
    </p:spTree>
    <p:extLst>
      <p:ext uri="{BB962C8B-B14F-4D97-AF65-F5344CB8AC3E}">
        <p14:creationId xmlns:p14="http://schemas.microsoft.com/office/powerpoint/2010/main" val="18615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this second example, the G&amp;WD framework is used to identify initiatives to address the investment area from PSM-SI. </a:t>
            </a:r>
          </a:p>
          <a:p>
            <a:endParaRPr lang="en-IN" dirty="0"/>
          </a:p>
          <a:p>
            <a:r>
              <a:rPr lang="en-IN" dirty="0"/>
              <a:t>In both cases, a logical pathway has been followed according to the EDIS model, to identify the initiatives. </a:t>
            </a:r>
          </a:p>
          <a:p>
            <a:endParaRPr lang="en-IN" dirty="0"/>
          </a:p>
          <a:p>
            <a:r>
              <a:rPr lang="en-IN" dirty="0"/>
              <a:t>It is also important to understand that if a logical pathway is not followed to address these investment areas, those initiatives may not be sustainable and may not receive full ownership and accountability from national stakeholders. </a:t>
            </a:r>
          </a:p>
        </p:txBody>
      </p:sp>
      <p:sp>
        <p:nvSpPr>
          <p:cNvPr id="4" name="Slide Number Placeholder 3"/>
          <p:cNvSpPr>
            <a:spLocks noGrp="1"/>
          </p:cNvSpPr>
          <p:nvPr>
            <p:ph type="sldNum" sz="quarter" idx="5"/>
          </p:nvPr>
        </p:nvSpPr>
        <p:spPr/>
        <p:txBody>
          <a:bodyPr/>
          <a:lstStyle/>
          <a:p>
            <a:fld id="{5761D22F-355B-1044-B7D1-FEB3F4CF7E4B}" type="slidenum">
              <a:rPr lang="en-GB" smtClean="0"/>
              <a:t>15</a:t>
            </a:fld>
            <a:endParaRPr lang="en-GB"/>
          </a:p>
        </p:txBody>
      </p:sp>
    </p:spTree>
    <p:extLst>
      <p:ext uri="{BB962C8B-B14F-4D97-AF65-F5344CB8AC3E}">
        <p14:creationId xmlns:p14="http://schemas.microsoft.com/office/powerpoint/2010/main" val="398635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depicts how the G&amp;WD framework can be used by TGF supply chain specialists while collaborating with their national counterparts and other partners. Following a 4-step process, initiatives can be designed, implemented and monitored using the tools, templates and resources provided with the framework. </a:t>
            </a:r>
          </a:p>
        </p:txBody>
      </p:sp>
      <p:sp>
        <p:nvSpPr>
          <p:cNvPr id="4" name="Slide Number Placeholder 3"/>
          <p:cNvSpPr>
            <a:spLocks noGrp="1"/>
          </p:cNvSpPr>
          <p:nvPr>
            <p:ph type="sldNum" sz="quarter" idx="5"/>
          </p:nvPr>
        </p:nvSpPr>
        <p:spPr/>
        <p:txBody>
          <a:bodyPr/>
          <a:lstStyle/>
          <a:p>
            <a:fld id="{5761D22F-355B-1044-B7D1-FEB3F4CF7E4B}" type="slidenum">
              <a:rPr lang="en-GB" smtClean="0"/>
              <a:t>17</a:t>
            </a:fld>
            <a:endParaRPr lang="en-GB"/>
          </a:p>
        </p:txBody>
      </p:sp>
    </p:spTree>
    <p:extLst>
      <p:ext uri="{BB962C8B-B14F-4D97-AF65-F5344CB8AC3E}">
        <p14:creationId xmlns:p14="http://schemas.microsoft.com/office/powerpoint/2010/main" val="389734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showing the application of the 4-step method shown in slide 17, we can take example of TGF’s support to Vietnam. In 2020-21, with TGF’s support, a HR4SCM diagnostic was conducted in Vietnam to understand their human resource governance and capability for health supply chain. </a:t>
            </a:r>
          </a:p>
          <a:p>
            <a:endParaRPr lang="en-IN" dirty="0"/>
          </a:p>
          <a:p>
            <a:r>
              <a:rPr lang="en-IN" dirty="0"/>
              <a:t>If we follow the EDIS/Toc Matrix from G&amp;WD framework, TGF invested in the Engage phase where key deficiencies were identified paving the way for a comprehensive development of governance system and workforce capability in Vietnam’s health supply chain. </a:t>
            </a:r>
          </a:p>
          <a:p>
            <a:endParaRPr lang="en-IN" dirty="0"/>
          </a:p>
          <a:p>
            <a:r>
              <a:rPr lang="en-IN" dirty="0"/>
              <a:t>Based on the results, and following the G&amp;WD framework, next steps can be plotted in collaboration with national stakeholders and other partners, which can be invested in by TGF based on their future investment plans. </a:t>
            </a:r>
          </a:p>
        </p:txBody>
      </p:sp>
      <p:sp>
        <p:nvSpPr>
          <p:cNvPr id="4" name="Slide Number Placeholder 3"/>
          <p:cNvSpPr>
            <a:spLocks noGrp="1"/>
          </p:cNvSpPr>
          <p:nvPr>
            <p:ph type="sldNum" sz="quarter" idx="5"/>
          </p:nvPr>
        </p:nvSpPr>
        <p:spPr/>
        <p:txBody>
          <a:bodyPr/>
          <a:lstStyle/>
          <a:p>
            <a:fld id="{5761D22F-355B-1044-B7D1-FEB3F4CF7E4B}" type="slidenum">
              <a:rPr lang="en-GB" smtClean="0"/>
              <a:t>18</a:t>
            </a:fld>
            <a:endParaRPr lang="en-GB"/>
          </a:p>
        </p:txBody>
      </p:sp>
    </p:spTree>
    <p:extLst>
      <p:ext uri="{BB962C8B-B14F-4D97-AF65-F5344CB8AC3E}">
        <p14:creationId xmlns:p14="http://schemas.microsoft.com/office/powerpoint/2010/main" val="108190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644DD613-8A92-4CCF-82E3-7B59CFEF9B11}" type="slidenum">
              <a:rPr lang="en-IN" smtClean="0"/>
              <a:t>20</a:t>
            </a:fld>
            <a:endParaRPr lang="en-IN"/>
          </a:p>
        </p:txBody>
      </p:sp>
    </p:spTree>
    <p:extLst>
      <p:ext uri="{BB962C8B-B14F-4D97-AF65-F5344CB8AC3E}">
        <p14:creationId xmlns:p14="http://schemas.microsoft.com/office/powerpoint/2010/main" val="44362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dirty="0"/>
              <a:t>To begin with, let’s view The Global Fund’s overall purpose and vision, and the Supply Chain Team and its vision contribute to it. </a:t>
            </a:r>
          </a:p>
          <a:p>
            <a:pPr algn="l"/>
            <a:endParaRPr lang="en-IN" dirty="0"/>
          </a:p>
          <a:p>
            <a:pPr algn="l"/>
            <a:r>
              <a:rPr lang="en-IN" dirty="0"/>
              <a:t>The latest Supply Chain Roadmap (which is being currently validated), emphasizes on  </a:t>
            </a:r>
            <a:r>
              <a:rPr lang="en-IN" b="1" dirty="0"/>
              <a:t>‘People Centric’</a:t>
            </a:r>
            <a:r>
              <a:rPr lang="en-IN" dirty="0"/>
              <a:t> supply chains to ensure equitable access to quality assured &amp; affordable health products. </a:t>
            </a:r>
          </a:p>
          <a:p>
            <a:pPr algn="l"/>
            <a:endParaRPr lang="en-IN" dirty="0"/>
          </a:p>
          <a:p>
            <a:pPr algn="l"/>
            <a:r>
              <a:rPr lang="en-US" dirty="0"/>
              <a:t>This is very important for the current context in several Global Fund’s portfolio countries where significant investments have been made on developing and strengthening systems and though the systems have enormous potential, it is not being fully realized because of lack governance and human resource capacity. Hence, it is important to refocus some of TGF’s time and energy towards building human capacity and governance systems. </a:t>
            </a:r>
          </a:p>
        </p:txBody>
      </p:sp>
      <p:sp>
        <p:nvSpPr>
          <p:cNvPr id="4" name="Slide Number Placeholder 3"/>
          <p:cNvSpPr>
            <a:spLocks noGrp="1"/>
          </p:cNvSpPr>
          <p:nvPr>
            <p:ph type="sldNum" sz="quarter" idx="5"/>
          </p:nvPr>
        </p:nvSpPr>
        <p:spPr/>
        <p:txBody>
          <a:bodyPr/>
          <a:lstStyle/>
          <a:p>
            <a:fld id="{644DD613-8A92-4CCF-82E3-7B59CFEF9B11}" type="slidenum">
              <a:rPr lang="en-IN" smtClean="0"/>
              <a:t>2</a:t>
            </a:fld>
            <a:endParaRPr lang="en-IN"/>
          </a:p>
        </p:txBody>
      </p:sp>
    </p:spTree>
    <p:extLst>
      <p:ext uri="{BB962C8B-B14F-4D97-AF65-F5344CB8AC3E}">
        <p14:creationId xmlns:p14="http://schemas.microsoft.com/office/powerpoint/2010/main" val="394607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per the vision enumerated in the SCR, The Global Fund’s supply chain team may decide to take on 5 different thematic roles for its future investments in supply chain systems. These thematic roles are designed for a 360 degree development of a country’s supply chain and health system. </a:t>
            </a:r>
          </a:p>
        </p:txBody>
      </p:sp>
      <p:sp>
        <p:nvSpPr>
          <p:cNvPr id="4" name="Slide Number Placeholder 3"/>
          <p:cNvSpPr>
            <a:spLocks noGrp="1"/>
          </p:cNvSpPr>
          <p:nvPr>
            <p:ph type="sldNum" sz="quarter" idx="5"/>
          </p:nvPr>
        </p:nvSpPr>
        <p:spPr/>
        <p:txBody>
          <a:bodyPr/>
          <a:lstStyle/>
          <a:p>
            <a:fld id="{5761D22F-355B-1044-B7D1-FEB3F4CF7E4B}" type="slidenum">
              <a:rPr lang="en-GB" smtClean="0"/>
              <a:t>3</a:t>
            </a:fld>
            <a:endParaRPr lang="en-GB"/>
          </a:p>
        </p:txBody>
      </p:sp>
    </p:spTree>
    <p:extLst>
      <p:ext uri="{BB962C8B-B14F-4D97-AF65-F5344CB8AC3E}">
        <p14:creationId xmlns:p14="http://schemas.microsoft.com/office/powerpoint/2010/main" val="173227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Similar to SCR, the TGF’s PSM – Strategic Initiative 2021-23 has 4 different workstreams which was designed to holistically develop a country’s supply chain capability. </a:t>
            </a:r>
          </a:p>
          <a:p>
            <a:endParaRPr lang="en-IN" dirty="0"/>
          </a:p>
          <a:p>
            <a:r>
              <a:rPr lang="en-IN" dirty="0"/>
              <a:t>Both the approaches SCR and PSM-SI have significant investments suggested towards organizational governance and workforce development. The following set of slides attempts to focus on several governance and workforce development investment areas depicted in SCR and PSM-SI. This is to recognize the G&amp;WD is an important element for TGF’s future investment portfolio. </a:t>
            </a:r>
          </a:p>
        </p:txBody>
      </p:sp>
      <p:sp>
        <p:nvSpPr>
          <p:cNvPr id="4" name="Slide Number Placeholder 3"/>
          <p:cNvSpPr>
            <a:spLocks noGrp="1"/>
          </p:cNvSpPr>
          <p:nvPr>
            <p:ph type="sldNum" sz="quarter" idx="5"/>
          </p:nvPr>
        </p:nvSpPr>
        <p:spPr/>
        <p:txBody>
          <a:bodyPr/>
          <a:lstStyle/>
          <a:p>
            <a:fld id="{5761D22F-355B-1044-B7D1-FEB3F4CF7E4B}" type="slidenum">
              <a:rPr lang="en-GB" smtClean="0"/>
              <a:t>5</a:t>
            </a:fld>
            <a:endParaRPr lang="en-GB"/>
          </a:p>
        </p:txBody>
      </p:sp>
    </p:spTree>
    <p:extLst>
      <p:ext uri="{BB962C8B-B14F-4D97-AF65-F5344CB8AC3E}">
        <p14:creationId xmlns:p14="http://schemas.microsoft.com/office/powerpoint/2010/main" val="324860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shows (green cells) those investment areas within the 5 thematic roles of SCR which are related to Governance and Workforce Development. It is important to note that it is not just the thematic role #3 – Capacity Development which is linked to G&amp;WD, there are several investments areas under other thematic roles which has various G&amp;WD elements such as training, community development, collaboration amongst organizations, development and dissemination of tools and resources to staff, partnerships with education institutions etc. </a:t>
            </a:r>
          </a:p>
        </p:txBody>
      </p:sp>
      <p:sp>
        <p:nvSpPr>
          <p:cNvPr id="4" name="Slide Number Placeholder 3"/>
          <p:cNvSpPr>
            <a:spLocks noGrp="1"/>
          </p:cNvSpPr>
          <p:nvPr>
            <p:ph type="sldNum" sz="quarter" idx="5"/>
          </p:nvPr>
        </p:nvSpPr>
        <p:spPr/>
        <p:txBody>
          <a:bodyPr/>
          <a:lstStyle/>
          <a:p>
            <a:fld id="{5761D22F-355B-1044-B7D1-FEB3F4CF7E4B}" type="slidenum">
              <a:rPr lang="en-GB" smtClean="0"/>
              <a:t>6</a:t>
            </a:fld>
            <a:endParaRPr lang="en-GB"/>
          </a:p>
        </p:txBody>
      </p:sp>
    </p:spTree>
    <p:extLst>
      <p:ext uri="{BB962C8B-B14F-4D97-AF65-F5344CB8AC3E}">
        <p14:creationId xmlns:p14="http://schemas.microsoft.com/office/powerpoint/2010/main" val="290874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Similar to SCR, several investments areas under PSM-SI have linkages with G&amp;WD. </a:t>
            </a:r>
          </a:p>
        </p:txBody>
      </p:sp>
      <p:sp>
        <p:nvSpPr>
          <p:cNvPr id="4" name="Slide Number Placeholder 3"/>
          <p:cNvSpPr>
            <a:spLocks noGrp="1"/>
          </p:cNvSpPr>
          <p:nvPr>
            <p:ph type="sldNum" sz="quarter" idx="5"/>
          </p:nvPr>
        </p:nvSpPr>
        <p:spPr/>
        <p:txBody>
          <a:bodyPr/>
          <a:lstStyle/>
          <a:p>
            <a:fld id="{5761D22F-355B-1044-B7D1-FEB3F4CF7E4B}" type="slidenum">
              <a:rPr lang="en-GB" smtClean="0"/>
              <a:t>7</a:t>
            </a:fld>
            <a:endParaRPr lang="en-GB"/>
          </a:p>
        </p:txBody>
      </p:sp>
    </p:spTree>
    <p:extLst>
      <p:ext uri="{BB962C8B-B14F-4D97-AF65-F5344CB8AC3E}">
        <p14:creationId xmlns:p14="http://schemas.microsoft.com/office/powerpoint/2010/main" val="364295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To understand why Governance &amp; Workforce Development framework is required for TGF’s Supply Chain team, we need to first understand and recognize the importance of Human Resources – in this case Health Workforce or Supply Chain workforce working in the countries in the public sector. </a:t>
            </a:r>
          </a:p>
          <a:p>
            <a:endParaRPr lang="en-IN" dirty="0"/>
          </a:p>
          <a:p>
            <a:r>
              <a:rPr lang="en-IN" dirty="0"/>
              <a:t>There are several studies or frameworks (for example – WHO’s Health System Building Blocks), which has emphasized the role of workforce and how this element of health system sits in the centre where it influences, enables, governs and manages all other systems / building blocks like Supply Chain, Pharmaceutical regulation, Health Service Delivery, Financing etc. An improved workforce subsequently means improved processes across these functions which then eventually leads to Access to Essential Medicines in ending epidemics – which in turn in TGF’s purpose. </a:t>
            </a:r>
          </a:p>
          <a:p>
            <a:endParaRPr lang="en-IN" dirty="0"/>
          </a:p>
          <a:p>
            <a:r>
              <a:rPr lang="en-IN" dirty="0"/>
              <a:t>Hence, developing the health workforce capacity and capability requires a holistic and comprehensive approach (beyond just training), in order to improve Supply Chains. Hence, a Governance &amp; Workforce Development framework can become an important tool for the Supply Chain Team of TGF while identifying and designing investments in this area. </a:t>
            </a:r>
          </a:p>
        </p:txBody>
      </p:sp>
      <p:sp>
        <p:nvSpPr>
          <p:cNvPr id="4" name="Slide Number Placeholder 3"/>
          <p:cNvSpPr>
            <a:spLocks noGrp="1"/>
          </p:cNvSpPr>
          <p:nvPr>
            <p:ph type="sldNum" sz="quarter" idx="5"/>
          </p:nvPr>
        </p:nvSpPr>
        <p:spPr/>
        <p:txBody>
          <a:bodyPr/>
          <a:lstStyle/>
          <a:p>
            <a:fld id="{5761D22F-355B-1044-B7D1-FEB3F4CF7E4B}" type="slidenum">
              <a:rPr lang="en-GB" smtClean="0"/>
              <a:t>9</a:t>
            </a:fld>
            <a:endParaRPr lang="en-GB"/>
          </a:p>
        </p:txBody>
      </p:sp>
    </p:spTree>
    <p:extLst>
      <p:ext uri="{BB962C8B-B14F-4D97-AF65-F5344CB8AC3E}">
        <p14:creationId xmlns:p14="http://schemas.microsoft.com/office/powerpoint/2010/main" val="119622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More specifically, the G&amp;WD framework can help TGF supply chain team understand the wide scope of investments that can be made in this area, even beyond what is already stated in the SCR or PSM-SI. The framework can also hash out the scope of some of investments areas listed in these documents. </a:t>
            </a:r>
          </a:p>
          <a:p>
            <a:endParaRPr lang="en-IN" dirty="0"/>
          </a:p>
          <a:p>
            <a:r>
              <a:rPr lang="en-IN" dirty="0"/>
              <a:t>Moreover, the framework recommends using a logical pathway to achieve the targets under those investment areas, in order to ensure that initiatives are sustainable, leads to local accountability and stewardship from local leadership – WHICH IS PIVOTAL AS PER LESSONS LEARNT FROM PAST EXPERIENCES!</a:t>
            </a:r>
          </a:p>
        </p:txBody>
      </p:sp>
      <p:sp>
        <p:nvSpPr>
          <p:cNvPr id="4" name="Slide Number Placeholder 3"/>
          <p:cNvSpPr>
            <a:spLocks noGrp="1"/>
          </p:cNvSpPr>
          <p:nvPr>
            <p:ph type="sldNum" sz="quarter" idx="5"/>
          </p:nvPr>
        </p:nvSpPr>
        <p:spPr/>
        <p:txBody>
          <a:bodyPr/>
          <a:lstStyle/>
          <a:p>
            <a:fld id="{5761D22F-355B-1044-B7D1-FEB3F4CF7E4B}" type="slidenum">
              <a:rPr lang="en-GB" smtClean="0"/>
              <a:t>10</a:t>
            </a:fld>
            <a:endParaRPr lang="en-GB"/>
          </a:p>
        </p:txBody>
      </p:sp>
    </p:spTree>
    <p:extLst>
      <p:ext uri="{BB962C8B-B14F-4D97-AF65-F5344CB8AC3E}">
        <p14:creationId xmlns:p14="http://schemas.microsoft.com/office/powerpoint/2010/main" val="73852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fornian FB" panose="0207040306080B030204" pitchFamily="18" charset="0"/>
                <a:ea typeface="Calibri" panose="020F0502020204030204" pitchFamily="34" charset="0"/>
                <a:cs typeface="Times New Roman" panose="02020603050405020304" pitchFamily="18" charset="0"/>
              </a:rPr>
              <a:t>The Governance and Workforce Development (G&amp;WD) framework is a set of principles and processes supplemented with tools and resources to support TGF staff (</a:t>
            </a:r>
            <a:r>
              <a:rPr lang="en-IN" sz="1800" i="1" dirty="0">
                <a:effectLst/>
                <a:latin typeface="Californian FB" panose="0207040306080B030204" pitchFamily="18" charset="0"/>
                <a:ea typeface="Calibri" panose="020F0502020204030204" pitchFamily="34" charset="0"/>
                <a:cs typeface="Times New Roman" panose="02020603050405020304" pitchFamily="18" charset="0"/>
              </a:rPr>
              <a:t>SC Specialists, HPM Specialists etc.</a:t>
            </a:r>
            <a:r>
              <a:rPr lang="en-IN" sz="1800" dirty="0">
                <a:effectLst/>
                <a:latin typeface="Californian FB" panose="0207040306080B030204" pitchFamily="18" charset="0"/>
                <a:ea typeface="Calibri" panose="020F0502020204030204" pitchFamily="34" charset="0"/>
                <a:cs typeface="Times New Roman" panose="02020603050405020304" pitchFamily="18" charset="0"/>
              </a:rPr>
              <a:t>) approach supply chain transformation from a </a:t>
            </a:r>
            <a:r>
              <a:rPr lang="en-IN" sz="1800" b="1" dirty="0">
                <a:effectLst/>
                <a:latin typeface="Californian FB" panose="0207040306080B030204" pitchFamily="18" charset="0"/>
                <a:ea typeface="Calibri" panose="020F0502020204030204" pitchFamily="34" charset="0"/>
                <a:cs typeface="Times New Roman" panose="02020603050405020304" pitchFamily="18" charset="0"/>
              </a:rPr>
              <a:t>human resource perspective</a:t>
            </a:r>
            <a:r>
              <a:rPr lang="en-IN" sz="1800" dirty="0">
                <a:effectLst/>
                <a:latin typeface="Californian FB" panose="0207040306080B030204" pitchFamily="18" charset="0"/>
                <a:ea typeface="Calibri" panose="020F0502020204030204" pitchFamily="34" charset="0"/>
                <a:cs typeface="Times New Roman" panose="02020603050405020304" pitchFamily="18" charset="0"/>
              </a:rPr>
              <a:t>. </a:t>
            </a:r>
            <a:r>
              <a:rPr lang="en-GB" sz="1800" dirty="0">
                <a:effectLst/>
                <a:latin typeface="Californian FB" panose="0207040306080B030204" pitchFamily="18" charset="0"/>
                <a:ea typeface="Times New Roman" panose="02020603050405020304" pitchFamily="18" charset="0"/>
                <a:cs typeface="Arial" panose="020B0604020202020204" pitchFamily="34" charset="0"/>
              </a:rPr>
              <a:t>The G&amp;WD framework can also be looked at as a </a:t>
            </a:r>
            <a:r>
              <a:rPr lang="en-GB" sz="1800" b="1" dirty="0">
                <a:effectLst/>
                <a:latin typeface="Californian FB" panose="0207040306080B030204" pitchFamily="18" charset="0"/>
                <a:ea typeface="Times New Roman" panose="02020603050405020304" pitchFamily="18" charset="0"/>
                <a:cs typeface="Arial" panose="020B0604020202020204" pitchFamily="34" charset="0"/>
              </a:rPr>
              <a:t>Toolkit</a:t>
            </a:r>
            <a:r>
              <a:rPr lang="en-GB" sz="1800" dirty="0">
                <a:effectLst/>
                <a:latin typeface="Californian FB" panose="0207040306080B030204" pitchFamily="18" charset="0"/>
                <a:ea typeface="Times New Roman" panose="02020603050405020304" pitchFamily="18" charset="0"/>
                <a:cs typeface="Arial" panose="020B0604020202020204" pitchFamily="34" charset="0"/>
              </a:rPr>
              <a:t>, designed to sustainably develop </a:t>
            </a:r>
            <a:r>
              <a:rPr lang="en-GB" sz="1800" b="1" dirty="0">
                <a:effectLst/>
                <a:latin typeface="Californian FB" panose="0207040306080B030204" pitchFamily="18" charset="0"/>
                <a:ea typeface="Times New Roman" panose="02020603050405020304" pitchFamily="18" charset="0"/>
                <a:cs typeface="Arial" panose="020B0604020202020204" pitchFamily="34" charset="0"/>
              </a:rPr>
              <a:t>Skillsets </a:t>
            </a:r>
            <a:r>
              <a:rPr lang="en-GB" sz="1800" dirty="0">
                <a:effectLst/>
                <a:latin typeface="Californian FB" panose="0207040306080B030204" pitchFamily="18" charset="0"/>
                <a:ea typeface="Times New Roman" panose="02020603050405020304" pitchFamily="18" charset="0"/>
                <a:cs typeface="Arial" panose="020B0604020202020204" pitchFamily="34" charset="0"/>
              </a:rPr>
              <a:t>and shape </a:t>
            </a:r>
            <a:r>
              <a:rPr lang="en-GB" sz="1800" b="1" dirty="0">
                <a:effectLst/>
                <a:latin typeface="Californian FB" panose="0207040306080B030204" pitchFamily="18" charset="0"/>
                <a:ea typeface="Times New Roman" panose="02020603050405020304" pitchFamily="18" charset="0"/>
                <a:cs typeface="Arial" panose="020B0604020202020204" pitchFamily="34" charset="0"/>
              </a:rPr>
              <a:t>Mindsets </a:t>
            </a:r>
            <a:r>
              <a:rPr lang="en-GB" sz="1800" dirty="0">
                <a:effectLst/>
                <a:latin typeface="Californian FB" panose="0207040306080B030204" pitchFamily="18" charset="0"/>
                <a:ea typeface="Times New Roman" panose="02020603050405020304" pitchFamily="18" charset="0"/>
                <a:cs typeface="Arial" panose="020B0604020202020204" pitchFamily="34" charset="0"/>
              </a:rPr>
              <a:t>from narrowly focussed training agendas to broader Human Capital Development for Public Health Supply Chain Transformation.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a:p>
            <a:r>
              <a:rPr lang="en-IN" dirty="0"/>
              <a:t>The framework has been developed keeping in mind stringent Principles – which are global and standardized &amp; with minimal scope of modification, which should most always be followed while identifying, designing and implementing the initiatives. This is to make sure that the investments achieves its purpose. </a:t>
            </a:r>
          </a:p>
          <a:p>
            <a:endParaRPr lang="en-IN" dirty="0"/>
          </a:p>
          <a:p>
            <a:r>
              <a:rPr lang="en-IN" dirty="0"/>
              <a:t>However, when it comes to defining implementation methodologies and tools/resources for implementation of such initiatives, local and contextualized means should be used for better sustainability and accountability. Hence, the framework provides several resources which can contextualized and used when needed in a specific country. </a:t>
            </a:r>
          </a:p>
          <a:p>
            <a:endParaRPr lang="en-IN" dirty="0"/>
          </a:p>
          <a:p>
            <a:r>
              <a:rPr lang="en-IN" dirty="0"/>
              <a:t>The framework also emphasizes on collaboration and coordination with other partners involved in G&amp;WD activities at a country or global level, to ensure duplications can be avoided and initiatives are streamlined as per Country’s strategic plans.  </a:t>
            </a:r>
          </a:p>
        </p:txBody>
      </p:sp>
      <p:sp>
        <p:nvSpPr>
          <p:cNvPr id="4" name="Slide Number Placeholder 3"/>
          <p:cNvSpPr>
            <a:spLocks noGrp="1"/>
          </p:cNvSpPr>
          <p:nvPr>
            <p:ph type="sldNum" sz="quarter" idx="5"/>
          </p:nvPr>
        </p:nvSpPr>
        <p:spPr/>
        <p:txBody>
          <a:bodyPr/>
          <a:lstStyle/>
          <a:p>
            <a:fld id="{5761D22F-355B-1044-B7D1-FEB3F4CF7E4B}" type="slidenum">
              <a:rPr lang="en-GB" smtClean="0"/>
              <a:t>11</a:t>
            </a:fld>
            <a:endParaRPr lang="en-GB"/>
          </a:p>
        </p:txBody>
      </p:sp>
    </p:spTree>
    <p:extLst>
      <p:ext uri="{BB962C8B-B14F-4D97-AF65-F5344CB8AC3E}">
        <p14:creationId xmlns:p14="http://schemas.microsoft.com/office/powerpoint/2010/main" val="410720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E22EE-FF25-5548-8BD2-8782E7399A4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5E2923FC-0581-9141-B31C-F889D64D50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CB9894E6-F9D6-7F41-8CDD-8C6F3E41B527}"/>
              </a:ext>
            </a:extLst>
          </p:cNvPr>
          <p:cNvSpPr>
            <a:spLocks noGrp="1"/>
          </p:cNvSpPr>
          <p:nvPr>
            <p:ph type="dt" sz="half" idx="10"/>
          </p:nvPr>
        </p:nvSpPr>
        <p:spPr/>
        <p:txBody>
          <a:bodyPr/>
          <a:lstStyle/>
          <a:p>
            <a:r>
              <a:rPr lang="en-US"/>
              <a:t>01-12-2020</a:t>
            </a:r>
            <a:endParaRPr lang="en-GB"/>
          </a:p>
        </p:txBody>
      </p:sp>
      <p:sp>
        <p:nvSpPr>
          <p:cNvPr id="5" name="Espace réservé du pied de page 4">
            <a:extLst>
              <a:ext uri="{FF2B5EF4-FFF2-40B4-BE49-F238E27FC236}">
                <a16:creationId xmlns:a16="http://schemas.microsoft.com/office/drawing/2014/main" id="{72F64BC0-A9FC-7F43-8BD6-7557C006EE01}"/>
              </a:ext>
            </a:extLst>
          </p:cNvPr>
          <p:cNvSpPr>
            <a:spLocks noGrp="1"/>
          </p:cNvSpPr>
          <p:nvPr>
            <p:ph type="ftr" sz="quarter" idx="11"/>
          </p:nvPr>
        </p:nvSpPr>
        <p:spPr/>
        <p:txBody>
          <a:bodyPr/>
          <a:lstStyle/>
          <a:p>
            <a:r>
              <a:rPr lang="en-GB"/>
              <a:t>www.peoplethatdeliver.org</a:t>
            </a:r>
          </a:p>
        </p:txBody>
      </p:sp>
      <p:sp>
        <p:nvSpPr>
          <p:cNvPr id="6" name="Espace réservé du numéro de diapositive 5">
            <a:extLst>
              <a:ext uri="{FF2B5EF4-FFF2-40B4-BE49-F238E27FC236}">
                <a16:creationId xmlns:a16="http://schemas.microsoft.com/office/drawing/2014/main" id="{607789C8-0045-FC49-8607-B30A2B878E2F}"/>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20487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78164-C25E-5D4A-A93B-827574628C20}"/>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1E0676CB-DCF9-B74A-999B-17C1A9FF255F}"/>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CC4D97F2-CFFE-C942-A4FF-D50E9E152F1A}"/>
              </a:ext>
            </a:extLst>
          </p:cNvPr>
          <p:cNvSpPr>
            <a:spLocks noGrp="1"/>
          </p:cNvSpPr>
          <p:nvPr>
            <p:ph type="dt" sz="half" idx="10"/>
          </p:nvPr>
        </p:nvSpPr>
        <p:spPr/>
        <p:txBody>
          <a:bodyPr/>
          <a:lstStyle/>
          <a:p>
            <a:r>
              <a:rPr lang="en-US"/>
              <a:t>01-12-2020</a:t>
            </a:r>
            <a:endParaRPr lang="en-GB"/>
          </a:p>
        </p:txBody>
      </p:sp>
      <p:sp>
        <p:nvSpPr>
          <p:cNvPr id="5" name="Espace réservé du pied de page 4">
            <a:extLst>
              <a:ext uri="{FF2B5EF4-FFF2-40B4-BE49-F238E27FC236}">
                <a16:creationId xmlns:a16="http://schemas.microsoft.com/office/drawing/2014/main" id="{C30F348E-A714-D943-910B-CD1BA4D94B13}"/>
              </a:ext>
            </a:extLst>
          </p:cNvPr>
          <p:cNvSpPr>
            <a:spLocks noGrp="1"/>
          </p:cNvSpPr>
          <p:nvPr>
            <p:ph type="ftr" sz="quarter" idx="11"/>
          </p:nvPr>
        </p:nvSpPr>
        <p:spPr/>
        <p:txBody>
          <a:bodyPr/>
          <a:lstStyle/>
          <a:p>
            <a:r>
              <a:rPr lang="en-GB"/>
              <a:t>www.peoplethatdeliver.org</a:t>
            </a:r>
          </a:p>
        </p:txBody>
      </p:sp>
      <p:sp>
        <p:nvSpPr>
          <p:cNvPr id="6" name="Espace réservé du numéro de diapositive 5">
            <a:extLst>
              <a:ext uri="{FF2B5EF4-FFF2-40B4-BE49-F238E27FC236}">
                <a16:creationId xmlns:a16="http://schemas.microsoft.com/office/drawing/2014/main" id="{F5E9120C-6184-284D-897D-ED51330E0B60}"/>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203772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111816-BD97-8448-9793-CF2148783BF4}"/>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A24F0F0E-466B-474D-9B24-1814C2627F74}"/>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06C00031-12A6-B240-AA3C-60F4091AE4A1}"/>
              </a:ext>
            </a:extLst>
          </p:cNvPr>
          <p:cNvSpPr>
            <a:spLocks noGrp="1"/>
          </p:cNvSpPr>
          <p:nvPr>
            <p:ph type="dt" sz="half" idx="10"/>
          </p:nvPr>
        </p:nvSpPr>
        <p:spPr/>
        <p:txBody>
          <a:bodyPr/>
          <a:lstStyle/>
          <a:p>
            <a:r>
              <a:rPr lang="en-US"/>
              <a:t>01-12-2020</a:t>
            </a:r>
            <a:endParaRPr lang="en-GB"/>
          </a:p>
        </p:txBody>
      </p:sp>
      <p:sp>
        <p:nvSpPr>
          <p:cNvPr id="5" name="Espace réservé du pied de page 4">
            <a:extLst>
              <a:ext uri="{FF2B5EF4-FFF2-40B4-BE49-F238E27FC236}">
                <a16:creationId xmlns:a16="http://schemas.microsoft.com/office/drawing/2014/main" id="{1C15EC2F-63EF-E945-8A20-1975B23F6937}"/>
              </a:ext>
            </a:extLst>
          </p:cNvPr>
          <p:cNvSpPr>
            <a:spLocks noGrp="1"/>
          </p:cNvSpPr>
          <p:nvPr>
            <p:ph type="ftr" sz="quarter" idx="11"/>
          </p:nvPr>
        </p:nvSpPr>
        <p:spPr/>
        <p:txBody>
          <a:bodyPr/>
          <a:lstStyle/>
          <a:p>
            <a:r>
              <a:rPr lang="en-GB"/>
              <a:t>www.peoplethatdeliver.org</a:t>
            </a:r>
          </a:p>
        </p:txBody>
      </p:sp>
      <p:sp>
        <p:nvSpPr>
          <p:cNvPr id="6" name="Espace réservé du numéro de diapositive 5">
            <a:extLst>
              <a:ext uri="{FF2B5EF4-FFF2-40B4-BE49-F238E27FC236}">
                <a16:creationId xmlns:a16="http://schemas.microsoft.com/office/drawing/2014/main" id="{CCA41E10-C638-CA4F-AE0D-2DF46C0EEC94}"/>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255459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26D707-253A-49F5-8DF6-3F3C64A90B6E}"/>
              </a:ext>
            </a:extLst>
          </p:cNvPr>
          <p:cNvSpPr/>
          <p:nvPr userDrawn="1"/>
        </p:nvSpPr>
        <p:spPr>
          <a:xfrm>
            <a:off x="0" y="0"/>
            <a:ext cx="12192000" cy="206751"/>
          </a:xfrm>
          <a:prstGeom prst="rect">
            <a:avLst/>
          </a:prstGeom>
          <a:solidFill>
            <a:srgbClr val="25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a:extLst>
              <a:ext uri="{FF2B5EF4-FFF2-40B4-BE49-F238E27FC236}">
                <a16:creationId xmlns:a16="http://schemas.microsoft.com/office/drawing/2014/main" id="{4DCD96F9-B534-4C4A-8822-DD127330F8A8}"/>
              </a:ext>
            </a:extLst>
          </p:cNvPr>
          <p:cNvPicPr>
            <a:picLocks noChangeAspect="1"/>
          </p:cNvPicPr>
          <p:nvPr userDrawn="1"/>
        </p:nvPicPr>
        <p:blipFill>
          <a:blip r:embed="rId2"/>
          <a:stretch>
            <a:fillRect/>
          </a:stretch>
        </p:blipFill>
        <p:spPr>
          <a:xfrm>
            <a:off x="4292612" y="591490"/>
            <a:ext cx="4673578" cy="2336789"/>
          </a:xfrm>
          <a:prstGeom prst="rect">
            <a:avLst/>
          </a:prstGeom>
        </p:spPr>
      </p:pic>
      <p:sp>
        <p:nvSpPr>
          <p:cNvPr id="6" name="Rectangle 5">
            <a:extLst>
              <a:ext uri="{FF2B5EF4-FFF2-40B4-BE49-F238E27FC236}">
                <a16:creationId xmlns:a16="http://schemas.microsoft.com/office/drawing/2014/main" id="{2622666F-6536-4999-BFB4-E3D7980E7D65}"/>
              </a:ext>
            </a:extLst>
          </p:cNvPr>
          <p:cNvSpPr/>
          <p:nvPr userDrawn="1"/>
        </p:nvSpPr>
        <p:spPr>
          <a:xfrm>
            <a:off x="0" y="3112495"/>
            <a:ext cx="12192000" cy="3062163"/>
          </a:xfrm>
          <a:prstGeom prst="rect">
            <a:avLst/>
          </a:prstGeom>
          <a:solidFill>
            <a:srgbClr val="92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12F8B86-1380-4E60-8F45-16F0DE46746A}"/>
              </a:ext>
            </a:extLst>
          </p:cNvPr>
          <p:cNvSpPr/>
          <p:nvPr userDrawn="1"/>
        </p:nvSpPr>
        <p:spPr>
          <a:xfrm>
            <a:off x="0" y="6293295"/>
            <a:ext cx="12192000" cy="574538"/>
          </a:xfrm>
          <a:prstGeom prst="rect">
            <a:avLst/>
          </a:prstGeom>
          <a:solidFill>
            <a:srgbClr val="FF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DDD2755-33F0-4523-B9BE-ACBFBF6647D2}"/>
              </a:ext>
            </a:extLst>
          </p:cNvPr>
          <p:cNvSpPr txBox="1"/>
          <p:nvPr userDrawn="1"/>
        </p:nvSpPr>
        <p:spPr>
          <a:xfrm>
            <a:off x="4805518" y="6399108"/>
            <a:ext cx="3647766" cy="369332"/>
          </a:xfrm>
          <a:prstGeom prst="rect">
            <a:avLst/>
          </a:prstGeom>
          <a:noFill/>
        </p:spPr>
        <p:txBody>
          <a:bodyPr wrap="square" rtlCol="0">
            <a:spAutoFit/>
          </a:bodyPr>
          <a:lstStyle/>
          <a:p>
            <a:r>
              <a:rPr lang="en-US" dirty="0">
                <a:solidFill>
                  <a:schemeClr val="bg1"/>
                </a:solidFill>
              </a:rPr>
              <a:t>www.peoplethatdeliver.org</a:t>
            </a:r>
            <a:endParaRPr lang="en-GB" dirty="0">
              <a:solidFill>
                <a:schemeClr val="bg1"/>
              </a:solidFill>
            </a:endParaRPr>
          </a:p>
        </p:txBody>
      </p:sp>
      <p:sp>
        <p:nvSpPr>
          <p:cNvPr id="9" name="Rectangle 8">
            <a:extLst>
              <a:ext uri="{FF2B5EF4-FFF2-40B4-BE49-F238E27FC236}">
                <a16:creationId xmlns:a16="http://schemas.microsoft.com/office/drawing/2014/main" id="{9958DA84-6FE5-48FD-A956-A92D9EE420B9}"/>
              </a:ext>
            </a:extLst>
          </p:cNvPr>
          <p:cNvSpPr/>
          <p:nvPr userDrawn="1"/>
        </p:nvSpPr>
        <p:spPr>
          <a:xfrm>
            <a:off x="0" y="304203"/>
            <a:ext cx="12192000" cy="168650"/>
          </a:xfrm>
          <a:prstGeom prst="rect">
            <a:avLst/>
          </a:prstGeom>
          <a:solidFill>
            <a:srgbClr val="FF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364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BB0A472C-C7C0-4C1C-B6CF-5B3A542F7EE8}"/>
              </a:ext>
            </a:extLst>
          </p:cNvPr>
          <p:cNvSpPr>
            <a:spLocks noGrp="1"/>
          </p:cNvSpPr>
          <p:nvPr>
            <p:ph type="dt" sz="half" idx="2"/>
          </p:nvPr>
        </p:nvSpPr>
        <p:spPr>
          <a:xfrm>
            <a:off x="838200" y="6569710"/>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01-12-2020</a:t>
            </a:r>
            <a:endParaRPr lang="en-GB" sz="1000"/>
          </a:p>
        </p:txBody>
      </p:sp>
      <p:sp>
        <p:nvSpPr>
          <p:cNvPr id="3" name="Espace réservé du pied de page 4">
            <a:extLst>
              <a:ext uri="{FF2B5EF4-FFF2-40B4-BE49-F238E27FC236}">
                <a16:creationId xmlns:a16="http://schemas.microsoft.com/office/drawing/2014/main" id="{D9A0F8F6-51D5-4676-93B5-88D25292B1EC}"/>
              </a:ext>
            </a:extLst>
          </p:cNvPr>
          <p:cNvSpPr>
            <a:spLocks noGrp="1"/>
          </p:cNvSpPr>
          <p:nvPr>
            <p:ph type="ftr" sz="quarter" idx="3"/>
          </p:nvPr>
        </p:nvSpPr>
        <p:spPr>
          <a:xfrm>
            <a:off x="4038600" y="656971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en-GB"/>
              <a:t>www.peoplethatdeliver.org</a:t>
            </a:r>
            <a:endParaRPr lang="en-GB" sz="1000"/>
          </a:p>
        </p:txBody>
      </p:sp>
      <p:sp>
        <p:nvSpPr>
          <p:cNvPr id="4" name="Espace réservé du numéro de diapositive 5">
            <a:extLst>
              <a:ext uri="{FF2B5EF4-FFF2-40B4-BE49-F238E27FC236}">
                <a16:creationId xmlns:a16="http://schemas.microsoft.com/office/drawing/2014/main" id="{4B84C7DC-83ED-49F1-B900-587BDF369141}"/>
              </a:ext>
            </a:extLst>
          </p:cNvPr>
          <p:cNvSpPr>
            <a:spLocks noGrp="1"/>
          </p:cNvSpPr>
          <p:nvPr>
            <p:ph type="sldNum" sz="quarter" idx="4"/>
          </p:nvPr>
        </p:nvSpPr>
        <p:spPr>
          <a:xfrm>
            <a:off x="8610600" y="6569710"/>
            <a:ext cx="27432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7F1372-7088-954C-AEB1-2667EE89EF86}" type="slidenum">
              <a:rPr lang="en-GB" smtClean="0"/>
              <a:pPr/>
              <a:t>‹#›</a:t>
            </a:fld>
            <a:endParaRPr lang="en-GB" sz="1000"/>
          </a:p>
        </p:txBody>
      </p:sp>
    </p:spTree>
    <p:extLst>
      <p:ext uri="{BB962C8B-B14F-4D97-AF65-F5344CB8AC3E}">
        <p14:creationId xmlns:p14="http://schemas.microsoft.com/office/powerpoint/2010/main" val="67122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765C3-C13D-A149-8E5C-B1FEB0C211F9}"/>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C9EF666D-1214-CE46-89C2-66499E01E0A9}"/>
              </a:ext>
            </a:extLst>
          </p:cNvPr>
          <p:cNvSpPr>
            <a:spLocks noGrp="1"/>
          </p:cNvSpPr>
          <p:nvPr>
            <p:ph idx="1"/>
          </p:nvPr>
        </p:nvSpPr>
        <p:spPr/>
        <p:txBody>
          <a:bodyPr/>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FF04DE62-7D45-9146-BDAA-EE139CDF5502}"/>
              </a:ext>
            </a:extLst>
          </p:cNvPr>
          <p:cNvSpPr>
            <a:spLocks noGrp="1"/>
          </p:cNvSpPr>
          <p:nvPr>
            <p:ph type="dt" sz="half" idx="10"/>
          </p:nvPr>
        </p:nvSpPr>
        <p:spPr/>
        <p:txBody>
          <a:bodyPr/>
          <a:lstStyle/>
          <a:p>
            <a:r>
              <a:rPr lang="en-US"/>
              <a:t>01-12-2020</a:t>
            </a:r>
            <a:endParaRPr lang="en-GB"/>
          </a:p>
        </p:txBody>
      </p:sp>
      <p:sp>
        <p:nvSpPr>
          <p:cNvPr id="5" name="Espace réservé du pied de page 4">
            <a:extLst>
              <a:ext uri="{FF2B5EF4-FFF2-40B4-BE49-F238E27FC236}">
                <a16:creationId xmlns:a16="http://schemas.microsoft.com/office/drawing/2014/main" id="{B34B902E-61A5-8D4F-9291-D824CB92800A}"/>
              </a:ext>
            </a:extLst>
          </p:cNvPr>
          <p:cNvSpPr>
            <a:spLocks noGrp="1"/>
          </p:cNvSpPr>
          <p:nvPr>
            <p:ph type="ftr" sz="quarter" idx="11"/>
          </p:nvPr>
        </p:nvSpPr>
        <p:spPr/>
        <p:txBody>
          <a:bodyPr/>
          <a:lstStyle/>
          <a:p>
            <a:r>
              <a:rPr lang="en-GB"/>
              <a:t>www.peoplethatdeliver.org</a:t>
            </a:r>
          </a:p>
        </p:txBody>
      </p:sp>
      <p:sp>
        <p:nvSpPr>
          <p:cNvPr id="6" name="Espace réservé du numéro de diapositive 5">
            <a:extLst>
              <a:ext uri="{FF2B5EF4-FFF2-40B4-BE49-F238E27FC236}">
                <a16:creationId xmlns:a16="http://schemas.microsoft.com/office/drawing/2014/main" id="{6FD4D9CE-9E1A-1441-A8CB-4FA31010C1A4}"/>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249736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87E72-E616-BF45-8C0B-B015FF46FE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A093F30F-84E1-5540-81B7-D617F4DAE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404A79E5-FED1-394B-A40E-F93513BEC69F}"/>
              </a:ext>
            </a:extLst>
          </p:cNvPr>
          <p:cNvSpPr>
            <a:spLocks noGrp="1"/>
          </p:cNvSpPr>
          <p:nvPr>
            <p:ph type="dt" sz="half" idx="10"/>
          </p:nvPr>
        </p:nvSpPr>
        <p:spPr/>
        <p:txBody>
          <a:bodyPr/>
          <a:lstStyle/>
          <a:p>
            <a:r>
              <a:rPr lang="en-US"/>
              <a:t>01-12-2020</a:t>
            </a:r>
            <a:endParaRPr lang="en-GB"/>
          </a:p>
        </p:txBody>
      </p:sp>
      <p:sp>
        <p:nvSpPr>
          <p:cNvPr id="5" name="Espace réservé du pied de page 4">
            <a:extLst>
              <a:ext uri="{FF2B5EF4-FFF2-40B4-BE49-F238E27FC236}">
                <a16:creationId xmlns:a16="http://schemas.microsoft.com/office/drawing/2014/main" id="{A4D520D6-EFB9-D64B-9B40-421CCFE2C5BB}"/>
              </a:ext>
            </a:extLst>
          </p:cNvPr>
          <p:cNvSpPr>
            <a:spLocks noGrp="1"/>
          </p:cNvSpPr>
          <p:nvPr>
            <p:ph type="ftr" sz="quarter" idx="11"/>
          </p:nvPr>
        </p:nvSpPr>
        <p:spPr/>
        <p:txBody>
          <a:bodyPr/>
          <a:lstStyle/>
          <a:p>
            <a:r>
              <a:rPr lang="en-GB"/>
              <a:t>www.peoplethatdeliver.org</a:t>
            </a:r>
          </a:p>
        </p:txBody>
      </p:sp>
      <p:sp>
        <p:nvSpPr>
          <p:cNvPr id="6" name="Espace réservé du numéro de diapositive 5">
            <a:extLst>
              <a:ext uri="{FF2B5EF4-FFF2-40B4-BE49-F238E27FC236}">
                <a16:creationId xmlns:a16="http://schemas.microsoft.com/office/drawing/2014/main" id="{0742BC8C-014D-0F4B-93AE-C990CDBDB100}"/>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361750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FE50D-0AE0-EE4E-84A7-A14EE195090D}"/>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D9EBBB2-84E4-CB49-B297-E9B09A0A8462}"/>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94E754B8-32E6-4D46-B25C-2E8EFD08F83C}"/>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endParaRPr lang="en-GB"/>
          </a:p>
        </p:txBody>
      </p:sp>
      <p:sp>
        <p:nvSpPr>
          <p:cNvPr id="5" name="Espace réservé de la date 4">
            <a:extLst>
              <a:ext uri="{FF2B5EF4-FFF2-40B4-BE49-F238E27FC236}">
                <a16:creationId xmlns:a16="http://schemas.microsoft.com/office/drawing/2014/main" id="{2AD7AC9C-E1F7-5547-84D2-6E674C1F82E8}"/>
              </a:ext>
            </a:extLst>
          </p:cNvPr>
          <p:cNvSpPr>
            <a:spLocks noGrp="1"/>
          </p:cNvSpPr>
          <p:nvPr>
            <p:ph type="dt" sz="half" idx="10"/>
          </p:nvPr>
        </p:nvSpPr>
        <p:spPr/>
        <p:txBody>
          <a:bodyPr/>
          <a:lstStyle/>
          <a:p>
            <a:r>
              <a:rPr lang="en-US"/>
              <a:t>01-12-2020</a:t>
            </a:r>
            <a:endParaRPr lang="en-GB"/>
          </a:p>
        </p:txBody>
      </p:sp>
      <p:sp>
        <p:nvSpPr>
          <p:cNvPr id="6" name="Espace réservé du pied de page 5">
            <a:extLst>
              <a:ext uri="{FF2B5EF4-FFF2-40B4-BE49-F238E27FC236}">
                <a16:creationId xmlns:a16="http://schemas.microsoft.com/office/drawing/2014/main" id="{91A6A381-C40C-D449-AA4B-CFF02023B25F}"/>
              </a:ext>
            </a:extLst>
          </p:cNvPr>
          <p:cNvSpPr>
            <a:spLocks noGrp="1"/>
          </p:cNvSpPr>
          <p:nvPr>
            <p:ph type="ftr" sz="quarter" idx="11"/>
          </p:nvPr>
        </p:nvSpPr>
        <p:spPr/>
        <p:txBody>
          <a:bodyPr/>
          <a:lstStyle/>
          <a:p>
            <a:r>
              <a:rPr lang="en-GB"/>
              <a:t>www.peoplethatdeliver.org</a:t>
            </a:r>
          </a:p>
        </p:txBody>
      </p:sp>
      <p:sp>
        <p:nvSpPr>
          <p:cNvPr id="7" name="Espace réservé du numéro de diapositive 6">
            <a:extLst>
              <a:ext uri="{FF2B5EF4-FFF2-40B4-BE49-F238E27FC236}">
                <a16:creationId xmlns:a16="http://schemas.microsoft.com/office/drawing/2014/main" id="{FF5811C5-84E8-7B4B-946D-688C62715305}"/>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258247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3BCAC-5A78-0B4B-AD77-DCA6EAB1BEE7}"/>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9608777-F835-7648-8872-1AD59D550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6A1108D2-F626-6041-B023-A42E77DB4AD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endParaRPr lang="en-GB"/>
          </a:p>
        </p:txBody>
      </p:sp>
      <p:sp>
        <p:nvSpPr>
          <p:cNvPr id="5" name="Espace réservé du texte 4">
            <a:extLst>
              <a:ext uri="{FF2B5EF4-FFF2-40B4-BE49-F238E27FC236}">
                <a16:creationId xmlns:a16="http://schemas.microsoft.com/office/drawing/2014/main" id="{D40D91B4-2E87-9243-A98A-065E6D7E8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GB"/>
          </a:p>
        </p:txBody>
      </p:sp>
      <p:sp>
        <p:nvSpPr>
          <p:cNvPr id="6" name="Espace réservé du contenu 5">
            <a:extLst>
              <a:ext uri="{FF2B5EF4-FFF2-40B4-BE49-F238E27FC236}">
                <a16:creationId xmlns:a16="http://schemas.microsoft.com/office/drawing/2014/main" id="{AF8F6E4D-CE39-774C-A86C-3C0FEF18F3B3}"/>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endParaRPr lang="en-GB"/>
          </a:p>
        </p:txBody>
      </p:sp>
      <p:sp>
        <p:nvSpPr>
          <p:cNvPr id="7" name="Espace réservé de la date 6">
            <a:extLst>
              <a:ext uri="{FF2B5EF4-FFF2-40B4-BE49-F238E27FC236}">
                <a16:creationId xmlns:a16="http://schemas.microsoft.com/office/drawing/2014/main" id="{74D0F20F-4CAA-7144-8F96-358AF9E856FE}"/>
              </a:ext>
            </a:extLst>
          </p:cNvPr>
          <p:cNvSpPr>
            <a:spLocks noGrp="1"/>
          </p:cNvSpPr>
          <p:nvPr>
            <p:ph type="dt" sz="half" idx="10"/>
          </p:nvPr>
        </p:nvSpPr>
        <p:spPr/>
        <p:txBody>
          <a:bodyPr/>
          <a:lstStyle/>
          <a:p>
            <a:r>
              <a:rPr lang="en-US"/>
              <a:t>01-12-2020</a:t>
            </a:r>
            <a:endParaRPr lang="en-GB"/>
          </a:p>
        </p:txBody>
      </p:sp>
      <p:sp>
        <p:nvSpPr>
          <p:cNvPr id="8" name="Espace réservé du pied de page 7">
            <a:extLst>
              <a:ext uri="{FF2B5EF4-FFF2-40B4-BE49-F238E27FC236}">
                <a16:creationId xmlns:a16="http://schemas.microsoft.com/office/drawing/2014/main" id="{9C39DD82-B265-0041-A0B7-E841FF227CDD}"/>
              </a:ext>
            </a:extLst>
          </p:cNvPr>
          <p:cNvSpPr>
            <a:spLocks noGrp="1"/>
          </p:cNvSpPr>
          <p:nvPr>
            <p:ph type="ftr" sz="quarter" idx="11"/>
          </p:nvPr>
        </p:nvSpPr>
        <p:spPr/>
        <p:txBody>
          <a:bodyPr/>
          <a:lstStyle/>
          <a:p>
            <a:r>
              <a:rPr lang="en-GB"/>
              <a:t>www.peoplethatdeliver.org</a:t>
            </a:r>
          </a:p>
        </p:txBody>
      </p:sp>
      <p:sp>
        <p:nvSpPr>
          <p:cNvPr id="9" name="Espace réservé du numéro de diapositive 8">
            <a:extLst>
              <a:ext uri="{FF2B5EF4-FFF2-40B4-BE49-F238E27FC236}">
                <a16:creationId xmlns:a16="http://schemas.microsoft.com/office/drawing/2014/main" id="{932737BF-5502-9F42-814B-2747751A6B18}"/>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157706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581BE-6868-F241-963C-E9CA1A4837AB}"/>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50259985-9C58-EB4C-841D-5ABFBA1193E2}"/>
              </a:ext>
            </a:extLst>
          </p:cNvPr>
          <p:cNvSpPr>
            <a:spLocks noGrp="1"/>
          </p:cNvSpPr>
          <p:nvPr>
            <p:ph type="dt" sz="half" idx="10"/>
          </p:nvPr>
        </p:nvSpPr>
        <p:spPr/>
        <p:txBody>
          <a:bodyPr/>
          <a:lstStyle/>
          <a:p>
            <a:r>
              <a:rPr lang="en-US"/>
              <a:t>01-12-2020</a:t>
            </a:r>
            <a:endParaRPr lang="en-GB"/>
          </a:p>
        </p:txBody>
      </p:sp>
      <p:sp>
        <p:nvSpPr>
          <p:cNvPr id="4" name="Espace réservé du pied de page 3">
            <a:extLst>
              <a:ext uri="{FF2B5EF4-FFF2-40B4-BE49-F238E27FC236}">
                <a16:creationId xmlns:a16="http://schemas.microsoft.com/office/drawing/2014/main" id="{E3EDF932-DFB9-D243-9446-852F19788BA3}"/>
              </a:ext>
            </a:extLst>
          </p:cNvPr>
          <p:cNvSpPr>
            <a:spLocks noGrp="1"/>
          </p:cNvSpPr>
          <p:nvPr>
            <p:ph type="ftr" sz="quarter" idx="11"/>
          </p:nvPr>
        </p:nvSpPr>
        <p:spPr/>
        <p:txBody>
          <a:bodyPr/>
          <a:lstStyle/>
          <a:p>
            <a:r>
              <a:rPr lang="en-GB"/>
              <a:t>www.peoplethatdeliver.org</a:t>
            </a:r>
          </a:p>
        </p:txBody>
      </p:sp>
      <p:sp>
        <p:nvSpPr>
          <p:cNvPr id="5" name="Espace réservé du numéro de diapositive 4">
            <a:extLst>
              <a:ext uri="{FF2B5EF4-FFF2-40B4-BE49-F238E27FC236}">
                <a16:creationId xmlns:a16="http://schemas.microsoft.com/office/drawing/2014/main" id="{37588577-C8A2-364E-B54C-467B1ADA8AA9}"/>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257522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2FCF4C4-30F3-FC42-BCDA-F8AAA9BADF59}"/>
              </a:ext>
            </a:extLst>
          </p:cNvPr>
          <p:cNvSpPr>
            <a:spLocks noGrp="1"/>
          </p:cNvSpPr>
          <p:nvPr>
            <p:ph type="dt" sz="half" idx="10"/>
          </p:nvPr>
        </p:nvSpPr>
        <p:spPr/>
        <p:txBody>
          <a:bodyPr/>
          <a:lstStyle/>
          <a:p>
            <a:r>
              <a:rPr lang="en-US"/>
              <a:t>01-12-2020</a:t>
            </a:r>
            <a:endParaRPr lang="en-GB"/>
          </a:p>
        </p:txBody>
      </p:sp>
      <p:sp>
        <p:nvSpPr>
          <p:cNvPr id="3" name="Espace réservé du pied de page 2">
            <a:extLst>
              <a:ext uri="{FF2B5EF4-FFF2-40B4-BE49-F238E27FC236}">
                <a16:creationId xmlns:a16="http://schemas.microsoft.com/office/drawing/2014/main" id="{80B7CCF1-5A1D-9F48-A7D7-F34A898D282E}"/>
              </a:ext>
            </a:extLst>
          </p:cNvPr>
          <p:cNvSpPr>
            <a:spLocks noGrp="1"/>
          </p:cNvSpPr>
          <p:nvPr>
            <p:ph type="ftr" sz="quarter" idx="11"/>
          </p:nvPr>
        </p:nvSpPr>
        <p:spPr/>
        <p:txBody>
          <a:bodyPr/>
          <a:lstStyle/>
          <a:p>
            <a:r>
              <a:rPr lang="en-GB"/>
              <a:t>www.peoplethatdeliver.org</a:t>
            </a:r>
          </a:p>
        </p:txBody>
      </p:sp>
      <p:sp>
        <p:nvSpPr>
          <p:cNvPr id="4" name="Espace réservé du numéro de diapositive 3">
            <a:extLst>
              <a:ext uri="{FF2B5EF4-FFF2-40B4-BE49-F238E27FC236}">
                <a16:creationId xmlns:a16="http://schemas.microsoft.com/office/drawing/2014/main" id="{5D02BC87-25DD-F240-B2FE-41DDD314AD51}"/>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379640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5639D-5E9B-944D-8B00-99F688F6A3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B361C38-5E9E-CF4C-82E0-5950192A3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endParaRPr lang="en-GB"/>
          </a:p>
        </p:txBody>
      </p:sp>
      <p:sp>
        <p:nvSpPr>
          <p:cNvPr id="4" name="Espace réservé du texte 3">
            <a:extLst>
              <a:ext uri="{FF2B5EF4-FFF2-40B4-BE49-F238E27FC236}">
                <a16:creationId xmlns:a16="http://schemas.microsoft.com/office/drawing/2014/main" id="{8251A290-671E-4A4E-AEB3-97108C55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GB"/>
          </a:p>
        </p:txBody>
      </p:sp>
      <p:sp>
        <p:nvSpPr>
          <p:cNvPr id="5" name="Espace réservé de la date 4">
            <a:extLst>
              <a:ext uri="{FF2B5EF4-FFF2-40B4-BE49-F238E27FC236}">
                <a16:creationId xmlns:a16="http://schemas.microsoft.com/office/drawing/2014/main" id="{86723880-C56E-654A-A68E-55DCC5CFD169}"/>
              </a:ext>
            </a:extLst>
          </p:cNvPr>
          <p:cNvSpPr>
            <a:spLocks noGrp="1"/>
          </p:cNvSpPr>
          <p:nvPr>
            <p:ph type="dt" sz="half" idx="10"/>
          </p:nvPr>
        </p:nvSpPr>
        <p:spPr/>
        <p:txBody>
          <a:bodyPr/>
          <a:lstStyle/>
          <a:p>
            <a:r>
              <a:rPr lang="en-US"/>
              <a:t>01-12-2020</a:t>
            </a:r>
            <a:endParaRPr lang="en-GB"/>
          </a:p>
        </p:txBody>
      </p:sp>
      <p:sp>
        <p:nvSpPr>
          <p:cNvPr id="6" name="Espace réservé du pied de page 5">
            <a:extLst>
              <a:ext uri="{FF2B5EF4-FFF2-40B4-BE49-F238E27FC236}">
                <a16:creationId xmlns:a16="http://schemas.microsoft.com/office/drawing/2014/main" id="{241AE188-CB8D-B541-B280-DF23B4B531DE}"/>
              </a:ext>
            </a:extLst>
          </p:cNvPr>
          <p:cNvSpPr>
            <a:spLocks noGrp="1"/>
          </p:cNvSpPr>
          <p:nvPr>
            <p:ph type="ftr" sz="quarter" idx="11"/>
          </p:nvPr>
        </p:nvSpPr>
        <p:spPr/>
        <p:txBody>
          <a:bodyPr/>
          <a:lstStyle/>
          <a:p>
            <a:r>
              <a:rPr lang="en-GB"/>
              <a:t>www.peoplethatdeliver.org</a:t>
            </a:r>
          </a:p>
        </p:txBody>
      </p:sp>
      <p:sp>
        <p:nvSpPr>
          <p:cNvPr id="7" name="Espace réservé du numéro de diapositive 6">
            <a:extLst>
              <a:ext uri="{FF2B5EF4-FFF2-40B4-BE49-F238E27FC236}">
                <a16:creationId xmlns:a16="http://schemas.microsoft.com/office/drawing/2014/main" id="{E43A1654-A756-BE46-959A-EA5C4F2B200A}"/>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53036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E31D6-0E73-A942-A9AA-1E508F4D46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0FC44C92-F0D5-B845-81C7-8A8A64BE7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B4109D1-F305-4C48-9760-712A9E563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GB"/>
          </a:p>
        </p:txBody>
      </p:sp>
      <p:sp>
        <p:nvSpPr>
          <p:cNvPr id="5" name="Espace réservé de la date 4">
            <a:extLst>
              <a:ext uri="{FF2B5EF4-FFF2-40B4-BE49-F238E27FC236}">
                <a16:creationId xmlns:a16="http://schemas.microsoft.com/office/drawing/2014/main" id="{5BC287EF-73C4-7A44-A2A4-53C83B7F820B}"/>
              </a:ext>
            </a:extLst>
          </p:cNvPr>
          <p:cNvSpPr>
            <a:spLocks noGrp="1"/>
          </p:cNvSpPr>
          <p:nvPr>
            <p:ph type="dt" sz="half" idx="10"/>
          </p:nvPr>
        </p:nvSpPr>
        <p:spPr/>
        <p:txBody>
          <a:bodyPr/>
          <a:lstStyle/>
          <a:p>
            <a:r>
              <a:rPr lang="en-US"/>
              <a:t>01-12-2020</a:t>
            </a:r>
            <a:endParaRPr lang="en-GB"/>
          </a:p>
        </p:txBody>
      </p:sp>
      <p:sp>
        <p:nvSpPr>
          <p:cNvPr id="6" name="Espace réservé du pied de page 5">
            <a:extLst>
              <a:ext uri="{FF2B5EF4-FFF2-40B4-BE49-F238E27FC236}">
                <a16:creationId xmlns:a16="http://schemas.microsoft.com/office/drawing/2014/main" id="{A86F2047-59EC-324E-AADD-ED7F1805F9EC}"/>
              </a:ext>
            </a:extLst>
          </p:cNvPr>
          <p:cNvSpPr>
            <a:spLocks noGrp="1"/>
          </p:cNvSpPr>
          <p:nvPr>
            <p:ph type="ftr" sz="quarter" idx="11"/>
          </p:nvPr>
        </p:nvSpPr>
        <p:spPr/>
        <p:txBody>
          <a:bodyPr/>
          <a:lstStyle/>
          <a:p>
            <a:r>
              <a:rPr lang="en-GB"/>
              <a:t>www.peoplethatdeliver.org</a:t>
            </a:r>
          </a:p>
        </p:txBody>
      </p:sp>
      <p:sp>
        <p:nvSpPr>
          <p:cNvPr id="7" name="Espace réservé du numéro de diapositive 6">
            <a:extLst>
              <a:ext uri="{FF2B5EF4-FFF2-40B4-BE49-F238E27FC236}">
                <a16:creationId xmlns:a16="http://schemas.microsoft.com/office/drawing/2014/main" id="{ABF28DE1-0941-3746-82D0-5096A71305A9}"/>
              </a:ext>
            </a:extLst>
          </p:cNvPr>
          <p:cNvSpPr>
            <a:spLocks noGrp="1"/>
          </p:cNvSpPr>
          <p:nvPr>
            <p:ph type="sldNum" sz="quarter" idx="12"/>
          </p:nvPr>
        </p:nvSpPr>
        <p:spPr/>
        <p:txBody>
          <a:bodyPr/>
          <a:lstStyle/>
          <a:p>
            <a:fld id="{567F1372-7088-954C-AEB1-2667EE89EF86}" type="slidenum">
              <a:rPr lang="en-GB" smtClean="0"/>
              <a:t>‹#›</a:t>
            </a:fld>
            <a:endParaRPr lang="en-GB"/>
          </a:p>
        </p:txBody>
      </p:sp>
    </p:spTree>
    <p:extLst>
      <p:ext uri="{BB962C8B-B14F-4D97-AF65-F5344CB8AC3E}">
        <p14:creationId xmlns:p14="http://schemas.microsoft.com/office/powerpoint/2010/main" val="335363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2C4EB6-8E51-6244-B0EC-1996E4134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AD16DCC0-1801-9A40-A89D-378DD644D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7B804DA4-5D24-E947-907C-9211F86AE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01-12-2020</a:t>
            </a:r>
            <a:endParaRPr lang="en-GB"/>
          </a:p>
        </p:txBody>
      </p:sp>
      <p:sp>
        <p:nvSpPr>
          <p:cNvPr id="5" name="Espace réservé du pied de page 4">
            <a:extLst>
              <a:ext uri="{FF2B5EF4-FFF2-40B4-BE49-F238E27FC236}">
                <a16:creationId xmlns:a16="http://schemas.microsoft.com/office/drawing/2014/main" id="{BDC5AFDC-927A-844F-B2FD-FDD55F3A0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www.peoplethatdeliver.org</a:t>
            </a:r>
          </a:p>
        </p:txBody>
      </p:sp>
      <p:sp>
        <p:nvSpPr>
          <p:cNvPr id="6" name="Espace réservé du numéro de diapositive 5">
            <a:extLst>
              <a:ext uri="{FF2B5EF4-FFF2-40B4-BE49-F238E27FC236}">
                <a16:creationId xmlns:a16="http://schemas.microsoft.com/office/drawing/2014/main" id="{B2F9AB25-5F90-EC4D-8983-302685C5F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F1372-7088-954C-AEB1-2667EE89EF86}" type="slidenum">
              <a:rPr lang="en-GB" smtClean="0"/>
              <a:t>‹#›</a:t>
            </a:fld>
            <a:endParaRPr lang="en-GB"/>
          </a:p>
        </p:txBody>
      </p:sp>
    </p:spTree>
    <p:extLst>
      <p:ext uri="{BB962C8B-B14F-4D97-AF65-F5344CB8AC3E}">
        <p14:creationId xmlns:p14="http://schemas.microsoft.com/office/powerpoint/2010/main" val="126389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a:extLst>
              <a:ext uri="{FF2B5EF4-FFF2-40B4-BE49-F238E27FC236}">
                <a16:creationId xmlns:a16="http://schemas.microsoft.com/office/drawing/2014/main" id="{A6EEA552-1F5D-402C-903F-75B4F8763405}"/>
              </a:ext>
            </a:extLst>
          </p:cNvPr>
          <p:cNvSpPr>
            <a:spLocks noChangeArrowheads="1"/>
          </p:cNvSpPr>
          <p:nvPr/>
        </p:nvSpPr>
        <p:spPr bwMode="auto">
          <a:xfrm>
            <a:off x="199695" y="4677077"/>
            <a:ext cx="83452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en-GB" b="1" i="1" dirty="0">
                <a:latin typeface="Arial" panose="020B0604020202020204" pitchFamily="34" charset="0"/>
                <a:cs typeface="Arial" panose="020B0604020202020204" pitchFamily="34" charset="0"/>
              </a:rPr>
              <a:t>User Guidance Document</a:t>
            </a:r>
            <a:endParaRPr lang="en-GB" b="1" i="1" dirty="0">
              <a:cs typeface="Arial" panose="020B0604020202020204" pitchFamily="34" charset="0"/>
            </a:endParaRPr>
          </a:p>
          <a:p>
            <a:pPr algn="ctr"/>
            <a:endParaRPr lang="en-GB" b="1" i="1" dirty="0">
              <a:latin typeface="Arial" panose="020B0604020202020204" pitchFamily="34" charset="0"/>
              <a:cs typeface="Arial" panose="020B0604020202020204" pitchFamily="34" charset="0"/>
            </a:endParaRPr>
          </a:p>
          <a:p>
            <a:pPr algn="ctr"/>
            <a:r>
              <a:rPr lang="en-GB" sz="1800" b="1" i="1" dirty="0">
                <a:cs typeface="Arial" panose="020B0604020202020204" pitchFamily="34" charset="0"/>
              </a:rPr>
              <a:t>05 November 2021</a:t>
            </a:r>
            <a:endParaRPr lang="en-GB" sz="1800" b="1" i="1" dirty="0">
              <a:latin typeface="Arial" panose="020B0604020202020204" pitchFamily="34" charset="0"/>
              <a:cs typeface="Arial" panose="020B0604020202020204" pitchFamily="34" charset="0"/>
            </a:endParaRPr>
          </a:p>
        </p:txBody>
      </p:sp>
      <p:sp>
        <p:nvSpPr>
          <p:cNvPr id="8194" name="Title 2">
            <a:extLst>
              <a:ext uri="{FF2B5EF4-FFF2-40B4-BE49-F238E27FC236}">
                <a16:creationId xmlns:a16="http://schemas.microsoft.com/office/drawing/2014/main" id="{63C59978-D927-42DE-9F81-AFDDB3A04815}"/>
              </a:ext>
            </a:extLst>
          </p:cNvPr>
          <p:cNvSpPr txBox="1">
            <a:spLocks/>
          </p:cNvSpPr>
          <p:nvPr/>
        </p:nvSpPr>
        <p:spPr bwMode="auto">
          <a:xfrm>
            <a:off x="64727" y="3121093"/>
            <a:ext cx="8723521" cy="8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en-GB" sz="3200" b="1" dirty="0">
                <a:cs typeface="Arial" panose="020B0604020202020204" pitchFamily="34" charset="0"/>
              </a:rPr>
              <a:t>Supply Chain </a:t>
            </a:r>
            <a:br>
              <a:rPr lang="en-GB" sz="3200" b="1" dirty="0">
                <a:cs typeface="Arial" panose="020B0604020202020204" pitchFamily="34" charset="0"/>
              </a:rPr>
            </a:br>
            <a:r>
              <a:rPr lang="en-GB" sz="2000" b="1" dirty="0">
                <a:cs typeface="Arial" panose="020B0604020202020204" pitchFamily="34" charset="0"/>
              </a:rPr>
              <a:t>Governance and Workforce Development Framework</a:t>
            </a:r>
            <a:endParaRPr lang="en-US" altLang="en-US" sz="3200" b="1" dirty="0">
              <a:solidFill>
                <a:schemeClr val="bg1"/>
              </a:solidFill>
            </a:endParaRPr>
          </a:p>
        </p:txBody>
      </p:sp>
      <p:pic>
        <p:nvPicPr>
          <p:cNvPr id="2" name="Picture 1">
            <a:extLst>
              <a:ext uri="{FF2B5EF4-FFF2-40B4-BE49-F238E27FC236}">
                <a16:creationId xmlns:a16="http://schemas.microsoft.com/office/drawing/2014/main" id="{5F8B7334-D888-4542-92D4-96CF48F45F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90135" y="3121093"/>
            <a:ext cx="3101865" cy="3037245"/>
          </a:xfrm>
          <a:prstGeom prst="rect">
            <a:avLst/>
          </a:prstGeom>
        </p:spPr>
      </p:pic>
      <p:sp>
        <p:nvSpPr>
          <p:cNvPr id="3" name="TextBox 2">
            <a:extLst>
              <a:ext uri="{FF2B5EF4-FFF2-40B4-BE49-F238E27FC236}">
                <a16:creationId xmlns:a16="http://schemas.microsoft.com/office/drawing/2014/main" id="{D4F8E693-25E7-49BB-8ACA-75C24F83DD8D}"/>
              </a:ext>
            </a:extLst>
          </p:cNvPr>
          <p:cNvSpPr txBox="1"/>
          <p:nvPr/>
        </p:nvSpPr>
        <p:spPr>
          <a:xfrm>
            <a:off x="9220200" y="6017568"/>
            <a:ext cx="2999656" cy="230832"/>
          </a:xfrm>
          <a:prstGeom prst="rect">
            <a:avLst/>
          </a:prstGeom>
          <a:noFill/>
        </p:spPr>
        <p:txBody>
          <a:bodyPr wrap="square" rtlCol="0">
            <a:spAutoFit/>
          </a:bodyPr>
          <a:lstStyle/>
          <a:p>
            <a:r>
              <a:rPr lang="en-IN" sz="900">
                <a:solidFill>
                  <a:schemeClr val="bg1"/>
                </a:solidFill>
                <a:latin typeface="Arial" panose="020B0604020202020204" pitchFamily="34" charset="0"/>
                <a:cs typeface="Arial" panose="020B0604020202020204" pitchFamily="34" charset="0"/>
              </a:rPr>
              <a:t>Picture: Global Fund Instagram / Ricci Shryock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249A7-7F62-4887-809E-DA94160A937A}"/>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itle 1">
            <a:extLst>
              <a:ext uri="{FF2B5EF4-FFF2-40B4-BE49-F238E27FC236}">
                <a16:creationId xmlns:a16="http://schemas.microsoft.com/office/drawing/2014/main" id="{78CEB017-2C22-4E5B-9709-69F8262BE8F4}"/>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Why Governance &amp; Workforce Development Framework?</a:t>
            </a:r>
            <a:endParaRPr lang="en-IN" sz="2800" i="1" dirty="0">
              <a:solidFill>
                <a:schemeClr val="bg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230C0B66-40DC-4CD7-A75E-B727AABCC431}"/>
              </a:ext>
            </a:extLst>
          </p:cNvPr>
          <p:cNvSpPr/>
          <p:nvPr/>
        </p:nvSpPr>
        <p:spPr>
          <a:xfrm>
            <a:off x="751840" y="2021840"/>
            <a:ext cx="3600000" cy="3600000"/>
          </a:xfrm>
          <a:prstGeom prst="ellipse">
            <a:avLst/>
          </a:prstGeom>
          <a:solidFill>
            <a:srgbClr val="25428E"/>
          </a:solidFill>
          <a:ln>
            <a:solidFill>
              <a:srgbClr val="25428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400" b="1" dirty="0">
                <a:latin typeface="Arial" panose="020B0604020202020204" pitchFamily="34" charset="0"/>
                <a:cs typeface="Arial" panose="020B0604020202020204" pitchFamily="34" charset="0"/>
              </a:rPr>
              <a:t>Rationale for Governance &amp; Workforce Development Framework</a:t>
            </a:r>
          </a:p>
        </p:txBody>
      </p:sp>
      <p:sp>
        <p:nvSpPr>
          <p:cNvPr id="5" name="Oval 4">
            <a:extLst>
              <a:ext uri="{FF2B5EF4-FFF2-40B4-BE49-F238E27FC236}">
                <a16:creationId xmlns:a16="http://schemas.microsoft.com/office/drawing/2014/main" id="{0ADA7E33-66F9-4384-9879-4282D4823036}"/>
              </a:ext>
            </a:extLst>
          </p:cNvPr>
          <p:cNvSpPr/>
          <p:nvPr/>
        </p:nvSpPr>
        <p:spPr>
          <a:xfrm>
            <a:off x="3688080" y="1503680"/>
            <a:ext cx="1620000" cy="1620000"/>
          </a:xfrm>
          <a:prstGeom prst="ellipse">
            <a:avLst/>
          </a:prstGeom>
          <a:solidFill>
            <a:srgbClr val="FF7B38"/>
          </a:solidFill>
          <a:ln w="38100">
            <a:solidFill>
              <a:srgbClr val="254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AF5CA151-F257-4C0C-BDCE-15D810367ECC}"/>
              </a:ext>
            </a:extLst>
          </p:cNvPr>
          <p:cNvSpPr/>
          <p:nvPr/>
        </p:nvSpPr>
        <p:spPr>
          <a:xfrm>
            <a:off x="3688080" y="4461920"/>
            <a:ext cx="1620000" cy="1620000"/>
          </a:xfrm>
          <a:prstGeom prst="ellipse">
            <a:avLst/>
          </a:prstGeom>
          <a:solidFill>
            <a:srgbClr val="FF7B38"/>
          </a:solidFill>
          <a:ln w="38100">
            <a:solidFill>
              <a:srgbClr val="254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E0A2160F-9B8D-4536-8853-89BFEA62C54B}"/>
              </a:ext>
            </a:extLst>
          </p:cNvPr>
          <p:cNvSpPr/>
          <p:nvPr/>
        </p:nvSpPr>
        <p:spPr>
          <a:xfrm>
            <a:off x="571840" y="1841840"/>
            <a:ext cx="3960000" cy="3960000"/>
          </a:xfrm>
          <a:prstGeom prst="ellipse">
            <a:avLst/>
          </a:prstGeom>
          <a:noFill/>
          <a:ln w="38100">
            <a:solidFill>
              <a:srgbClr val="254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a:extLst>
              <a:ext uri="{FF2B5EF4-FFF2-40B4-BE49-F238E27FC236}">
                <a16:creationId xmlns:a16="http://schemas.microsoft.com/office/drawing/2014/main" id="{401DF372-BFA0-42E8-9F00-4377123F2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477" y="1814331"/>
            <a:ext cx="1011206" cy="995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DD066E9-4648-4C7C-81F1-75CB3DA4E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557" y="4823909"/>
            <a:ext cx="1011206" cy="9954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AA84186D-0742-4B40-AA44-9E1A0B86AE85}"/>
              </a:ext>
            </a:extLst>
          </p:cNvPr>
          <p:cNvSpPr/>
          <p:nvPr/>
        </p:nvSpPr>
        <p:spPr>
          <a:xfrm>
            <a:off x="5496560" y="1503680"/>
            <a:ext cx="6014720" cy="1620000"/>
          </a:xfrm>
          <a:prstGeom prst="roundRect">
            <a:avLst/>
          </a:prstGeom>
          <a:solidFill>
            <a:srgbClr val="FF7B38"/>
          </a:solidFill>
          <a:ln>
            <a:solidFill>
              <a:srgbClr val="254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The Governance and Workforce Development framework supports TGF’s supply chain team in identifying various governance and workforce development investments that can be applicable at country level </a:t>
            </a:r>
          </a:p>
          <a:p>
            <a:pPr algn="ctr"/>
            <a:r>
              <a:rPr lang="en-IN" sz="1600" dirty="0">
                <a:solidFill>
                  <a:schemeClr val="bg1"/>
                </a:solidFill>
                <a:latin typeface="Arial" panose="020B0604020202020204" pitchFamily="34" charset="0"/>
                <a:cs typeface="Arial" panose="020B0604020202020204" pitchFamily="34" charset="0"/>
              </a:rPr>
              <a:t>(even beyond the ones listed in SCR and PSM-SI)</a:t>
            </a:r>
          </a:p>
        </p:txBody>
      </p:sp>
      <p:sp>
        <p:nvSpPr>
          <p:cNvPr id="12" name="Rectangle: Rounded Corners 11">
            <a:extLst>
              <a:ext uri="{FF2B5EF4-FFF2-40B4-BE49-F238E27FC236}">
                <a16:creationId xmlns:a16="http://schemas.microsoft.com/office/drawing/2014/main" id="{831AACEF-1501-40A6-ABE6-B6A7A1A0386E}"/>
              </a:ext>
            </a:extLst>
          </p:cNvPr>
          <p:cNvSpPr/>
          <p:nvPr/>
        </p:nvSpPr>
        <p:spPr>
          <a:xfrm>
            <a:off x="5496560" y="4444870"/>
            <a:ext cx="6014720" cy="1620000"/>
          </a:xfrm>
          <a:prstGeom prst="roundRect">
            <a:avLst/>
          </a:prstGeom>
          <a:solidFill>
            <a:srgbClr val="FF7B38"/>
          </a:solidFill>
          <a:ln>
            <a:solidFill>
              <a:srgbClr val="254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The G&amp;WD framework supports TGF’s supply chain team in identifying a logical pathway while investing in such initiatives mentioned in SCR and PSM-SI. </a:t>
            </a:r>
          </a:p>
        </p:txBody>
      </p:sp>
    </p:spTree>
    <p:extLst>
      <p:ext uri="{BB962C8B-B14F-4D97-AF65-F5344CB8AC3E}">
        <p14:creationId xmlns:p14="http://schemas.microsoft.com/office/powerpoint/2010/main" val="12243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83CD86-ADD1-4C4F-903F-8EDDE980D972}"/>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9955A3C4-30CB-40F1-B087-DD59C61995A2}"/>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What is Governance &amp; Workforce Development Framework?</a:t>
            </a:r>
            <a:endParaRPr lang="en-IN" sz="2800" i="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BCEC3D-49A9-42E1-A74C-3A79EE8D5839}"/>
              </a:ext>
            </a:extLst>
          </p:cNvPr>
          <p:cNvPicPr>
            <a:picLocks noChangeAspect="1"/>
          </p:cNvPicPr>
          <p:nvPr/>
        </p:nvPicPr>
        <p:blipFill>
          <a:blip r:embed="rId3"/>
          <a:stretch>
            <a:fillRect/>
          </a:stretch>
        </p:blipFill>
        <p:spPr>
          <a:xfrm>
            <a:off x="951454" y="1204515"/>
            <a:ext cx="10289091" cy="5322251"/>
          </a:xfrm>
          <a:prstGeom prst="rect">
            <a:avLst/>
          </a:prstGeom>
          <a:ln>
            <a:solidFill>
              <a:srgbClr val="25428E"/>
            </a:solidFill>
          </a:ln>
        </p:spPr>
      </p:pic>
    </p:spTree>
    <p:extLst>
      <p:ext uri="{BB962C8B-B14F-4D97-AF65-F5344CB8AC3E}">
        <p14:creationId xmlns:p14="http://schemas.microsoft.com/office/powerpoint/2010/main" val="183024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E60E3-E6D2-40AA-9A0E-CFC4AFAC1085}"/>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8407D0F6-4A6B-4DC1-891D-FD24909BAB42}"/>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What is Governance &amp; Workforce Development Framework?</a:t>
            </a:r>
            <a:endParaRPr lang="en-IN" sz="2800" i="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595074-9AC2-48B3-AF5A-D1A8A7A11613}"/>
              </a:ext>
            </a:extLst>
          </p:cNvPr>
          <p:cNvPicPr>
            <a:picLocks noChangeAspect="1"/>
          </p:cNvPicPr>
          <p:nvPr/>
        </p:nvPicPr>
        <p:blipFill>
          <a:blip r:embed="rId3"/>
          <a:stretch>
            <a:fillRect/>
          </a:stretch>
        </p:blipFill>
        <p:spPr>
          <a:xfrm>
            <a:off x="6809794" y="1148080"/>
            <a:ext cx="4834908" cy="4338320"/>
          </a:xfrm>
          <a:prstGeom prst="rect">
            <a:avLst/>
          </a:prstGeom>
        </p:spPr>
      </p:pic>
      <p:pic>
        <p:nvPicPr>
          <p:cNvPr id="6" name="Picture 5">
            <a:extLst>
              <a:ext uri="{FF2B5EF4-FFF2-40B4-BE49-F238E27FC236}">
                <a16:creationId xmlns:a16="http://schemas.microsoft.com/office/drawing/2014/main" id="{2BA218A6-9423-4D4F-859F-5AEAB6864154}"/>
              </a:ext>
            </a:extLst>
          </p:cNvPr>
          <p:cNvPicPr>
            <a:picLocks noChangeAspect="1"/>
          </p:cNvPicPr>
          <p:nvPr/>
        </p:nvPicPr>
        <p:blipFill>
          <a:blip r:embed="rId4"/>
          <a:stretch>
            <a:fillRect/>
          </a:stretch>
        </p:blipFill>
        <p:spPr>
          <a:xfrm>
            <a:off x="629920" y="2005349"/>
            <a:ext cx="5072351" cy="2623781"/>
          </a:xfrm>
          <a:prstGeom prst="rect">
            <a:avLst/>
          </a:prstGeom>
          <a:ln>
            <a:solidFill>
              <a:srgbClr val="25428E"/>
            </a:solidFill>
          </a:ln>
        </p:spPr>
      </p:pic>
      <p:cxnSp>
        <p:nvCxnSpPr>
          <p:cNvPr id="8" name="Straight Connector 7">
            <a:extLst>
              <a:ext uri="{FF2B5EF4-FFF2-40B4-BE49-F238E27FC236}">
                <a16:creationId xmlns:a16="http://schemas.microsoft.com/office/drawing/2014/main" id="{804CE694-6A81-4347-92BE-93CE627A18F9}"/>
              </a:ext>
            </a:extLst>
          </p:cNvPr>
          <p:cNvCxnSpPr>
            <a:cxnSpLocks/>
            <a:stCxn id="6" idx="0"/>
            <a:endCxn id="5" idx="0"/>
          </p:cNvCxnSpPr>
          <p:nvPr/>
        </p:nvCxnSpPr>
        <p:spPr>
          <a:xfrm flipV="1">
            <a:off x="3166096" y="1148080"/>
            <a:ext cx="6061152" cy="857269"/>
          </a:xfrm>
          <a:prstGeom prst="line">
            <a:avLst/>
          </a:prstGeom>
          <a:ln w="28575">
            <a:solidFill>
              <a:srgbClr val="25428E"/>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48C3E1-60A1-4F47-A4A3-C25BFE74A529}"/>
              </a:ext>
            </a:extLst>
          </p:cNvPr>
          <p:cNvCxnSpPr>
            <a:cxnSpLocks/>
            <a:stCxn id="6" idx="2"/>
            <a:endCxn id="5" idx="2"/>
          </p:cNvCxnSpPr>
          <p:nvPr/>
        </p:nvCxnSpPr>
        <p:spPr>
          <a:xfrm>
            <a:off x="3166096" y="4629130"/>
            <a:ext cx="6061152" cy="857270"/>
          </a:xfrm>
          <a:prstGeom prst="line">
            <a:avLst/>
          </a:prstGeom>
          <a:ln w="28575">
            <a:solidFill>
              <a:srgbClr val="25428E"/>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7208DAF-0368-48BD-9CCD-FEA67AE84768}"/>
              </a:ext>
            </a:extLst>
          </p:cNvPr>
          <p:cNvSpPr/>
          <p:nvPr/>
        </p:nvSpPr>
        <p:spPr>
          <a:xfrm>
            <a:off x="8432800" y="2005349"/>
            <a:ext cx="1524000" cy="473691"/>
          </a:xfrm>
          <a:prstGeom prst="roundRect">
            <a:avLst/>
          </a:prstGeom>
          <a:noFill/>
          <a:ln w="57150">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7C28ED3F-8F0B-4ACB-8A4E-3996F72A9B9C}"/>
              </a:ext>
            </a:extLst>
          </p:cNvPr>
          <p:cNvSpPr/>
          <p:nvPr/>
        </p:nvSpPr>
        <p:spPr>
          <a:xfrm>
            <a:off x="8768080" y="2882938"/>
            <a:ext cx="894080" cy="900000"/>
          </a:xfrm>
          <a:prstGeom prst="ellipse">
            <a:avLst/>
          </a:prstGeom>
          <a:solidFill>
            <a:srgbClr val="25428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700" dirty="0">
                <a:latin typeface="Arial" panose="020B0604020202020204" pitchFamily="34" charset="0"/>
                <a:cs typeface="Arial" panose="020B0604020202020204" pitchFamily="34" charset="0"/>
              </a:rPr>
              <a:t>National SC Workforce</a:t>
            </a:r>
          </a:p>
        </p:txBody>
      </p:sp>
      <p:sp>
        <p:nvSpPr>
          <p:cNvPr id="21" name="TextBox 20">
            <a:extLst>
              <a:ext uri="{FF2B5EF4-FFF2-40B4-BE49-F238E27FC236}">
                <a16:creationId xmlns:a16="http://schemas.microsoft.com/office/drawing/2014/main" id="{4AF54D94-4691-4FD0-9C21-448A616ABB46}"/>
              </a:ext>
            </a:extLst>
          </p:cNvPr>
          <p:cNvSpPr txBox="1"/>
          <p:nvPr/>
        </p:nvSpPr>
        <p:spPr>
          <a:xfrm>
            <a:off x="508000" y="5605085"/>
            <a:ext cx="10871200" cy="923330"/>
          </a:xfrm>
          <a:prstGeom prst="rect">
            <a:avLst/>
          </a:prstGeom>
          <a:noFill/>
        </p:spPr>
        <p:txBody>
          <a:bodyPr wrap="square">
            <a:spAutoFit/>
          </a:bodyPr>
          <a:lstStyle/>
          <a:p>
            <a:pPr algn="ctr"/>
            <a:r>
              <a:rPr lang="en-IN" sz="1800" dirty="0">
                <a:effectLst/>
                <a:latin typeface="Arial" panose="020B0604020202020204" pitchFamily="34" charset="0"/>
                <a:ea typeface="Calibri" panose="020F0502020204030204" pitchFamily="34" charset="0"/>
                <a:cs typeface="Arial" panose="020B0604020202020204" pitchFamily="34" charset="0"/>
              </a:rPr>
              <a:t>The Governance and Workforce Development (G&amp;WD) framework is a set of principles and processes supplemented with tools and resources to support TGF staff (</a:t>
            </a:r>
            <a:r>
              <a:rPr lang="en-IN" sz="1800" i="1" dirty="0">
                <a:effectLst/>
                <a:latin typeface="Arial" panose="020B0604020202020204" pitchFamily="34" charset="0"/>
                <a:ea typeface="Calibri" panose="020F0502020204030204" pitchFamily="34" charset="0"/>
                <a:cs typeface="Arial" panose="020B0604020202020204" pitchFamily="34" charset="0"/>
              </a:rPr>
              <a:t>SC Specialists, HPM Specialists etc.</a:t>
            </a:r>
            <a:r>
              <a:rPr lang="en-IN" sz="1800" dirty="0">
                <a:effectLst/>
                <a:latin typeface="Arial" panose="020B0604020202020204" pitchFamily="34" charset="0"/>
                <a:ea typeface="Calibri" panose="020F0502020204030204" pitchFamily="34" charset="0"/>
                <a:cs typeface="Arial" panose="020B0604020202020204" pitchFamily="34" charset="0"/>
              </a:rPr>
              <a:t>) approach supply chain transformation from a </a:t>
            </a:r>
            <a:r>
              <a:rPr lang="en-IN" b="1" dirty="0">
                <a:latin typeface="Arial" panose="020B0604020202020204" pitchFamily="34" charset="0"/>
                <a:ea typeface="Calibri" panose="020F0502020204030204" pitchFamily="34" charset="0"/>
                <a:cs typeface="Arial" panose="020B0604020202020204" pitchFamily="34" charset="0"/>
              </a:rPr>
              <a:t>H</a:t>
            </a:r>
            <a:r>
              <a:rPr lang="en-IN" sz="1800" b="1" dirty="0">
                <a:effectLst/>
                <a:latin typeface="Arial" panose="020B0604020202020204" pitchFamily="34" charset="0"/>
                <a:ea typeface="Calibri" panose="020F0502020204030204" pitchFamily="34" charset="0"/>
                <a:cs typeface="Arial" panose="020B0604020202020204" pitchFamily="34" charset="0"/>
              </a:rPr>
              <a:t>uman Resource Perspective.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69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uter Icons Question Mark Clip Art - Question Mark Symbol Png,  Transparent Png , Transparent Png Image - PNGitem">
            <a:extLst>
              <a:ext uri="{FF2B5EF4-FFF2-40B4-BE49-F238E27FC236}">
                <a16:creationId xmlns:a16="http://schemas.microsoft.com/office/drawing/2014/main" id="{ABDAE58D-4291-4828-AAD6-8347512ADC44}"/>
              </a:ext>
            </a:extLst>
          </p:cNvPr>
          <p:cNvPicPr>
            <a:picLocks noChangeAspect="1" noChangeArrowheads="1"/>
          </p:cNvPicPr>
          <p:nvPr/>
        </p:nvPicPr>
        <p:blipFill>
          <a:blip r:embed="rId2">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450" y="1812131"/>
            <a:ext cx="3290810" cy="27206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874DCE2-9B64-4B9D-9EA9-F7A4D34CE376}"/>
              </a:ext>
            </a:extLst>
          </p:cNvPr>
          <p:cNvSpPr/>
          <p:nvPr/>
        </p:nvSpPr>
        <p:spPr>
          <a:xfrm>
            <a:off x="3007360" y="2113280"/>
            <a:ext cx="8580120" cy="2118360"/>
          </a:xfrm>
          <a:prstGeom prst="roundRect">
            <a:avLst/>
          </a:prstGeom>
          <a:solidFill>
            <a:srgbClr val="25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Arial" panose="020B0604020202020204" pitchFamily="34" charset="0"/>
                <a:cs typeface="Arial" panose="020B0604020202020204" pitchFamily="34" charset="0"/>
              </a:rPr>
              <a:t>Let’s understand how the G&amp;WD framework can support TGF’s supply chain staff in implementing the SCR or PSM-SI. </a:t>
            </a:r>
            <a:endParaRPr lang="en-I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34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ECB6F-2049-4B06-8521-92191CFCCFCC}"/>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9B04CE59-26A0-4B31-8C1D-9E856E137FDA}"/>
              </a:ext>
            </a:extLst>
          </p:cNvPr>
          <p:cNvSpPr txBox="1">
            <a:spLocks/>
          </p:cNvSpPr>
          <p:nvPr/>
        </p:nvSpPr>
        <p:spPr>
          <a:xfrm>
            <a:off x="508000" y="6950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bg1"/>
                </a:solidFill>
                <a:latin typeface="Arial" panose="020B0604020202020204" pitchFamily="34" charset="0"/>
                <a:cs typeface="Arial" panose="020B0604020202020204" pitchFamily="34" charset="0"/>
              </a:rPr>
              <a:t>Investing in Initiatives listed in SCR / PSM SI based on G&amp;WD principles (1/2)</a:t>
            </a:r>
          </a:p>
        </p:txBody>
      </p:sp>
      <p:sp>
        <p:nvSpPr>
          <p:cNvPr id="4" name="Rectangle 3">
            <a:extLst>
              <a:ext uri="{FF2B5EF4-FFF2-40B4-BE49-F238E27FC236}">
                <a16:creationId xmlns:a16="http://schemas.microsoft.com/office/drawing/2014/main" id="{43D1633B-D6D1-4020-B64C-9991D5282489}"/>
              </a:ext>
            </a:extLst>
          </p:cNvPr>
          <p:cNvSpPr/>
          <p:nvPr/>
        </p:nvSpPr>
        <p:spPr>
          <a:xfrm>
            <a:off x="92822" y="1017290"/>
            <a:ext cx="12006356" cy="985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FB413BB9-E536-47FC-845D-D957071D4E6E}"/>
              </a:ext>
            </a:extLst>
          </p:cNvPr>
          <p:cNvSpPr/>
          <p:nvPr/>
        </p:nvSpPr>
        <p:spPr>
          <a:xfrm>
            <a:off x="213360" y="1127760"/>
            <a:ext cx="11744960" cy="721360"/>
          </a:xfrm>
          <a:prstGeom prst="rect">
            <a:avLst/>
          </a:prstGeom>
          <a:solidFill>
            <a:srgbClr val="FF7B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Let’s take a deep dive in understanding how G&amp;WD framework can support TGF officers in adopting a more focussed and holistic approach while designing the investment areas listed in SCR / PSM – SI.</a:t>
            </a:r>
            <a:endParaRPr lang="en-IN" sz="1600" i="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E8C2A8C-98CB-4FF5-9DC1-BC143EFCBC57}"/>
              </a:ext>
            </a:extLst>
          </p:cNvPr>
          <p:cNvSpPr/>
          <p:nvPr/>
        </p:nvSpPr>
        <p:spPr>
          <a:xfrm>
            <a:off x="213360" y="2798184"/>
            <a:ext cx="2152538" cy="3413760"/>
          </a:xfrm>
          <a:prstGeom prst="roundRect">
            <a:avLst>
              <a:gd name="adj" fmla="val 6283"/>
            </a:avLst>
          </a:prstGeom>
          <a:solidFill>
            <a:srgbClr val="FF7B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Arial" panose="020B0604020202020204" pitchFamily="34" charset="0"/>
                <a:cs typeface="Arial" panose="020B0604020202020204" pitchFamily="34" charset="0"/>
              </a:rPr>
              <a:t>SCR: Thematic Role 3 – Capacity Development</a:t>
            </a:r>
          </a:p>
          <a:p>
            <a:pPr algn="ctr"/>
            <a:endParaRPr lang="en-IN" sz="1400" dirty="0">
              <a:latin typeface="Arial" panose="020B0604020202020204" pitchFamily="34" charset="0"/>
              <a:cs typeface="Arial" panose="020B0604020202020204" pitchFamily="34" charset="0"/>
            </a:endParaRPr>
          </a:p>
          <a:p>
            <a:pPr algn="ctr"/>
            <a:r>
              <a:rPr lang="en-IN" sz="1400" b="1" u="sng" dirty="0">
                <a:latin typeface="Arial" panose="020B0604020202020204" pitchFamily="34" charset="0"/>
                <a:cs typeface="Arial" panose="020B0604020202020204" pitchFamily="34" charset="0"/>
              </a:rPr>
              <a:t>Investment Area</a:t>
            </a:r>
          </a:p>
          <a:p>
            <a:pPr algn="ctr"/>
            <a:endParaRPr lang="en-IN" sz="1400" u="sng" dirty="0">
              <a:latin typeface="Arial" panose="020B0604020202020204" pitchFamily="34" charset="0"/>
              <a:cs typeface="Arial" panose="020B0604020202020204" pitchFamily="34" charset="0"/>
            </a:endParaRPr>
          </a:p>
          <a:p>
            <a:pPr algn="ctr"/>
            <a:r>
              <a:rPr lang="en-US" sz="1400" b="0" dirty="0">
                <a:latin typeface="Arial" panose="020B0604020202020204" pitchFamily="34" charset="0"/>
                <a:cs typeface="Arial" panose="020B0604020202020204" pitchFamily="34" charset="0"/>
              </a:rPr>
              <a:t>Support organizational design to include adequate SC roles, appropriate recruitment, retention and motivation practices (incl. ongoing capacity development)</a:t>
            </a:r>
            <a:endParaRPr lang="en-IN" sz="14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F50772-920A-45E8-93BF-18147D6749D3}"/>
              </a:ext>
            </a:extLst>
          </p:cNvPr>
          <p:cNvSpPr txBox="1"/>
          <p:nvPr/>
        </p:nvSpPr>
        <p:spPr>
          <a:xfrm>
            <a:off x="2540000" y="2824480"/>
            <a:ext cx="9296400" cy="95410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There can be various initiatives under this one investment area mentioned in SCR. To identify and understand the initiatives, TGF officers can follow the EDIS/</a:t>
            </a:r>
            <a:r>
              <a:rPr lang="en-IN" sz="1400" dirty="0" err="1">
                <a:latin typeface="Arial" panose="020B0604020202020204" pitchFamily="34" charset="0"/>
                <a:cs typeface="Arial" panose="020B0604020202020204" pitchFamily="34" charset="0"/>
              </a:rPr>
              <a:t>ToC</a:t>
            </a:r>
            <a:r>
              <a:rPr lang="en-IN" sz="1400" dirty="0">
                <a:latin typeface="Arial" panose="020B0604020202020204" pitchFamily="34" charset="0"/>
                <a:cs typeface="Arial" panose="020B0604020202020204" pitchFamily="34" charset="0"/>
              </a:rPr>
              <a:t> matrix of G&amp;WD framework. In this particular case, the following initiatives listed under EDIS/</a:t>
            </a:r>
            <a:r>
              <a:rPr lang="en-IN" sz="1400" dirty="0" err="1">
                <a:latin typeface="Arial" panose="020B0604020202020204" pitchFamily="34" charset="0"/>
                <a:cs typeface="Arial" panose="020B0604020202020204" pitchFamily="34" charset="0"/>
              </a:rPr>
              <a:t>ToC</a:t>
            </a:r>
            <a:r>
              <a:rPr lang="en-IN" sz="1400" dirty="0">
                <a:latin typeface="Arial" panose="020B0604020202020204" pitchFamily="34" charset="0"/>
                <a:cs typeface="Arial" panose="020B0604020202020204" pitchFamily="34" charset="0"/>
              </a:rPr>
              <a:t> matrix falls under this investment area. </a:t>
            </a:r>
          </a:p>
          <a:p>
            <a:endParaRPr lang="en-IN" sz="14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A027F3F7-A87C-426B-97AD-82A0A7385D82}"/>
              </a:ext>
            </a:extLst>
          </p:cNvPr>
          <p:cNvSpPr/>
          <p:nvPr/>
        </p:nvSpPr>
        <p:spPr>
          <a:xfrm>
            <a:off x="256032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100" dirty="0">
                <a:latin typeface="Arial" panose="020B0604020202020204" pitchFamily="34" charset="0"/>
                <a:cs typeface="Arial" panose="020B0604020202020204" pitchFamily="34" charset="0"/>
              </a:rPr>
              <a:t>HR4SCM Diagnostics</a:t>
            </a:r>
          </a:p>
        </p:txBody>
      </p:sp>
      <p:sp>
        <p:nvSpPr>
          <p:cNvPr id="9" name="Rectangle: Rounded Corners 8">
            <a:extLst>
              <a:ext uri="{FF2B5EF4-FFF2-40B4-BE49-F238E27FC236}">
                <a16:creationId xmlns:a16="http://schemas.microsoft.com/office/drawing/2014/main" id="{835F7B73-AE03-46FC-83EB-C845BD129C16}"/>
              </a:ext>
            </a:extLst>
          </p:cNvPr>
          <p:cNvSpPr/>
          <p:nvPr/>
        </p:nvSpPr>
        <p:spPr>
          <a:xfrm>
            <a:off x="412496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100" dirty="0">
                <a:latin typeface="Arial" panose="020B0604020202020204" pitchFamily="34" charset="0"/>
                <a:cs typeface="Arial" panose="020B0604020202020204" pitchFamily="34" charset="0"/>
              </a:rPr>
              <a:t>Design organizational HR policies package</a:t>
            </a:r>
          </a:p>
        </p:txBody>
      </p:sp>
      <p:sp>
        <p:nvSpPr>
          <p:cNvPr id="10" name="Rectangle: Rounded Corners 9">
            <a:extLst>
              <a:ext uri="{FF2B5EF4-FFF2-40B4-BE49-F238E27FC236}">
                <a16:creationId xmlns:a16="http://schemas.microsoft.com/office/drawing/2014/main" id="{AD06BC6B-D6D5-4D8A-97EA-711D51B577A5}"/>
              </a:ext>
            </a:extLst>
          </p:cNvPr>
          <p:cNvSpPr/>
          <p:nvPr/>
        </p:nvSpPr>
        <p:spPr>
          <a:xfrm>
            <a:off x="568960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latin typeface="Arial" panose="020B0604020202020204" pitchFamily="34" charset="0"/>
                <a:cs typeface="Arial" panose="020B0604020202020204" pitchFamily="34" charset="0"/>
              </a:rPr>
              <a:t>Workforce planning &amp; estimation across supply chain functions, organization design</a:t>
            </a:r>
            <a:endParaRPr lang="en-IN" sz="11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3BA2841-7940-4C23-9415-0A69AB059040}"/>
              </a:ext>
            </a:extLst>
          </p:cNvPr>
          <p:cNvSpPr/>
          <p:nvPr/>
        </p:nvSpPr>
        <p:spPr>
          <a:xfrm>
            <a:off x="725424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latin typeface="Arial" panose="020B0604020202020204" pitchFamily="34" charset="0"/>
                <a:cs typeface="Arial" panose="020B0604020202020204" pitchFamily="34" charset="0"/>
              </a:rPr>
              <a:t>Design staff retention strategy linked to learning &amp; performance management</a:t>
            </a:r>
            <a:endParaRPr lang="en-IN" sz="11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34ED958-C933-4772-94A2-1594126ACAF1}"/>
              </a:ext>
            </a:extLst>
          </p:cNvPr>
          <p:cNvSpPr/>
          <p:nvPr/>
        </p:nvSpPr>
        <p:spPr>
          <a:xfrm>
            <a:off x="881888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latin typeface="Arial" panose="020B0604020202020204" pitchFamily="34" charset="0"/>
                <a:cs typeface="Arial" panose="020B0604020202020204" pitchFamily="34" charset="0"/>
              </a:rPr>
              <a:t>Training strategy and plan in line with professionalization framework implemented in collaboration with all partners</a:t>
            </a:r>
            <a:endParaRPr lang="en-IN" sz="110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8104AFD7-1163-42D9-ADC7-381F3B24E740}"/>
              </a:ext>
            </a:extLst>
          </p:cNvPr>
          <p:cNvSpPr/>
          <p:nvPr/>
        </p:nvSpPr>
        <p:spPr>
          <a:xfrm>
            <a:off x="1038352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latin typeface="Arial" panose="020B0604020202020204" pitchFamily="34" charset="0"/>
                <a:cs typeface="Arial" panose="020B0604020202020204" pitchFamily="34" charset="0"/>
              </a:rPr>
              <a:t>Incentives (financial + non-financial) linked to supply chain performance and learning are designed and implemented</a:t>
            </a:r>
            <a:endParaRPr lang="en-IN" sz="1100" dirty="0">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D340DC1B-9336-484F-916D-F5C5000C56AB}"/>
              </a:ext>
            </a:extLst>
          </p:cNvPr>
          <p:cNvSpPr/>
          <p:nvPr/>
        </p:nvSpPr>
        <p:spPr>
          <a:xfrm>
            <a:off x="2631440" y="5798369"/>
            <a:ext cx="9204960" cy="505609"/>
          </a:xfrm>
          <a:prstGeom prst="rightArrow">
            <a:avLst/>
          </a:prstGeom>
          <a:solidFill>
            <a:srgbClr val="25408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400" b="1" dirty="0">
                <a:latin typeface="Arial" panose="020B0604020202020204" pitchFamily="34" charset="0"/>
                <a:cs typeface="Arial" panose="020B0604020202020204" pitchFamily="34" charset="0"/>
              </a:rPr>
              <a:t>ENGAGE                 -----           DESIGN          -----            IMPLEMENT             -----             SUSTAIN</a:t>
            </a:r>
          </a:p>
        </p:txBody>
      </p:sp>
    </p:spTree>
    <p:extLst>
      <p:ext uri="{BB962C8B-B14F-4D97-AF65-F5344CB8AC3E}">
        <p14:creationId xmlns:p14="http://schemas.microsoft.com/office/powerpoint/2010/main" val="194027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ECB6F-2049-4B06-8521-92191CFCCFCC}"/>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9B04CE59-26A0-4B31-8C1D-9E856E137FDA}"/>
              </a:ext>
            </a:extLst>
          </p:cNvPr>
          <p:cNvSpPr txBox="1">
            <a:spLocks/>
          </p:cNvSpPr>
          <p:nvPr/>
        </p:nvSpPr>
        <p:spPr>
          <a:xfrm>
            <a:off x="508000" y="6950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bg1"/>
                </a:solidFill>
                <a:latin typeface="Arial" panose="020B0604020202020204" pitchFamily="34" charset="0"/>
                <a:cs typeface="Arial" panose="020B0604020202020204" pitchFamily="34" charset="0"/>
              </a:rPr>
              <a:t>Investing in Initiatives listed in SCR / PSM SI based on G&amp;WD principles (2/2)</a:t>
            </a:r>
          </a:p>
        </p:txBody>
      </p:sp>
      <p:sp>
        <p:nvSpPr>
          <p:cNvPr id="4" name="Rectangle 3">
            <a:extLst>
              <a:ext uri="{FF2B5EF4-FFF2-40B4-BE49-F238E27FC236}">
                <a16:creationId xmlns:a16="http://schemas.microsoft.com/office/drawing/2014/main" id="{43D1633B-D6D1-4020-B64C-9991D5282489}"/>
              </a:ext>
            </a:extLst>
          </p:cNvPr>
          <p:cNvSpPr/>
          <p:nvPr/>
        </p:nvSpPr>
        <p:spPr>
          <a:xfrm>
            <a:off x="92822" y="1017290"/>
            <a:ext cx="12006356" cy="985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FB413BB9-E536-47FC-845D-D957071D4E6E}"/>
              </a:ext>
            </a:extLst>
          </p:cNvPr>
          <p:cNvSpPr/>
          <p:nvPr/>
        </p:nvSpPr>
        <p:spPr>
          <a:xfrm>
            <a:off x="213360" y="1127760"/>
            <a:ext cx="11744960" cy="721360"/>
          </a:xfrm>
          <a:prstGeom prst="rect">
            <a:avLst/>
          </a:prstGeom>
          <a:solidFill>
            <a:srgbClr val="FF7B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Let’s take a deep dive in understanding how G&amp;WD framework can support TGF officers in adopting a more focussed and holistic approach while designing the investment areas listed in SCR / PSM – SI.</a:t>
            </a:r>
            <a:endParaRPr lang="en-IN" sz="1600" i="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E8C2A8C-98CB-4FF5-9DC1-BC143EFCBC57}"/>
              </a:ext>
            </a:extLst>
          </p:cNvPr>
          <p:cNvSpPr/>
          <p:nvPr/>
        </p:nvSpPr>
        <p:spPr>
          <a:xfrm>
            <a:off x="92822" y="2783840"/>
            <a:ext cx="2152538" cy="3413760"/>
          </a:xfrm>
          <a:prstGeom prst="roundRect">
            <a:avLst>
              <a:gd name="adj" fmla="val 6283"/>
            </a:avLst>
          </a:prstGeom>
          <a:solidFill>
            <a:srgbClr val="FF7B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Arial" panose="020B0604020202020204" pitchFamily="34" charset="0"/>
                <a:cs typeface="Arial" panose="020B0604020202020204" pitchFamily="34" charset="0"/>
              </a:rPr>
              <a:t>PSM SI: Workstream – Sustainable Governance</a:t>
            </a:r>
          </a:p>
          <a:p>
            <a:pPr algn="ctr"/>
            <a:endParaRPr lang="en-IN" sz="1400" dirty="0">
              <a:latin typeface="Arial" panose="020B0604020202020204" pitchFamily="34" charset="0"/>
              <a:cs typeface="Arial" panose="020B0604020202020204" pitchFamily="34" charset="0"/>
            </a:endParaRPr>
          </a:p>
          <a:p>
            <a:pPr algn="ctr"/>
            <a:r>
              <a:rPr lang="en-IN" sz="1400" b="1" u="sng" dirty="0">
                <a:latin typeface="Arial" panose="020B0604020202020204" pitchFamily="34" charset="0"/>
                <a:cs typeface="Arial" panose="020B0604020202020204" pitchFamily="34" charset="0"/>
              </a:rPr>
              <a:t>Investment Area</a:t>
            </a:r>
          </a:p>
          <a:p>
            <a:pPr algn="ctr"/>
            <a:endParaRPr lang="en-IN" sz="1400" u="sng" dirty="0">
              <a:latin typeface="Arial" panose="020B0604020202020204" pitchFamily="34" charset="0"/>
              <a:cs typeface="Arial" panose="020B0604020202020204" pitchFamily="34" charset="0"/>
            </a:endParaRPr>
          </a:p>
          <a:p>
            <a:pPr algn="ctr"/>
            <a:r>
              <a:rPr lang="en-US" sz="1400" b="0" dirty="0">
                <a:latin typeface="Arial" panose="020B0604020202020204" pitchFamily="34" charset="0"/>
                <a:cs typeface="Arial" panose="020B0604020202020204" pitchFamily="34" charset="0"/>
              </a:rPr>
              <a:t>Design online SC training programs and integrate within pre-service and in-service training curriculum in national systems</a:t>
            </a:r>
          </a:p>
        </p:txBody>
      </p:sp>
      <p:sp>
        <p:nvSpPr>
          <p:cNvPr id="7" name="TextBox 6">
            <a:extLst>
              <a:ext uri="{FF2B5EF4-FFF2-40B4-BE49-F238E27FC236}">
                <a16:creationId xmlns:a16="http://schemas.microsoft.com/office/drawing/2014/main" id="{CBF50772-920A-45E8-93BF-18147D6749D3}"/>
              </a:ext>
            </a:extLst>
          </p:cNvPr>
          <p:cNvSpPr txBox="1"/>
          <p:nvPr/>
        </p:nvSpPr>
        <p:spPr>
          <a:xfrm>
            <a:off x="2540000" y="2824480"/>
            <a:ext cx="9296400" cy="738664"/>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Let’s now look at PSM-SI, and an investment area from Workstream Sustainable Governance. There are several initiatives which should be invested in leading towards national systems of pre and in-service training curriculum. </a:t>
            </a:r>
          </a:p>
          <a:p>
            <a:endParaRPr lang="en-IN" sz="14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A027F3F7-A87C-426B-97AD-82A0A7385D82}"/>
              </a:ext>
            </a:extLst>
          </p:cNvPr>
          <p:cNvSpPr/>
          <p:nvPr/>
        </p:nvSpPr>
        <p:spPr>
          <a:xfrm>
            <a:off x="256032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SC professionalization framework validated in country (including preferred methods, sources of courses etc.)</a:t>
            </a:r>
            <a:endParaRPr lang="en-IN" sz="10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35F7B73-AE03-46FC-83EB-C845BD129C16}"/>
              </a:ext>
            </a:extLst>
          </p:cNvPr>
          <p:cNvSpPr/>
          <p:nvPr/>
        </p:nvSpPr>
        <p:spPr>
          <a:xfrm>
            <a:off x="412496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Competency-based Training Needs Analysis across SC or the organization, and a detailed Training Strategy leading to SC professionalization</a:t>
            </a:r>
            <a:endParaRPr lang="en-IN" sz="10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D06BC6B-D6D5-4D8A-97EA-711D51B577A5}"/>
              </a:ext>
            </a:extLst>
          </p:cNvPr>
          <p:cNvSpPr/>
          <p:nvPr/>
        </p:nvSpPr>
        <p:spPr>
          <a:xfrm>
            <a:off x="568960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Detailed training evaluation framework designed  aligned with individual and organisational objectives</a:t>
            </a:r>
            <a:endParaRPr lang="en-IN" sz="10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3BA2841-7940-4C23-9415-0A69AB059040}"/>
              </a:ext>
            </a:extLst>
          </p:cNvPr>
          <p:cNvSpPr/>
          <p:nvPr/>
        </p:nvSpPr>
        <p:spPr>
          <a:xfrm>
            <a:off x="725424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Training strategy and plan implemented in collaboration with all partners, include implementing online training programs</a:t>
            </a:r>
            <a:endParaRPr lang="en-IN" sz="10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34ED958-C933-4772-94A2-1594126ACAF1}"/>
              </a:ext>
            </a:extLst>
          </p:cNvPr>
          <p:cNvSpPr/>
          <p:nvPr/>
        </p:nvSpPr>
        <p:spPr>
          <a:xfrm>
            <a:off x="881888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Integration of supply chain curriculum in health degree programs (Pre-service curriculum)</a:t>
            </a:r>
            <a:endParaRPr lang="en-IN" sz="100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8104AFD7-1163-42D9-ADC7-381F3B24E740}"/>
              </a:ext>
            </a:extLst>
          </p:cNvPr>
          <p:cNvSpPr/>
          <p:nvPr/>
        </p:nvSpPr>
        <p:spPr>
          <a:xfrm>
            <a:off x="10383520" y="4246880"/>
            <a:ext cx="1452880" cy="1330960"/>
          </a:xfrm>
          <a:prstGeom prst="roundRect">
            <a:avLst/>
          </a:prstGeom>
          <a:solidFill>
            <a:srgbClr val="A09177"/>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Supply Chain workers demonstrate adequate technical and managerial competencies (through regular training)</a:t>
            </a:r>
            <a:endParaRPr lang="en-IN" sz="1000" dirty="0">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D340DC1B-9336-484F-916D-F5C5000C56AB}"/>
              </a:ext>
            </a:extLst>
          </p:cNvPr>
          <p:cNvSpPr/>
          <p:nvPr/>
        </p:nvSpPr>
        <p:spPr>
          <a:xfrm>
            <a:off x="2631440" y="5852160"/>
            <a:ext cx="9204960" cy="4267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1400" dirty="0">
                <a:latin typeface="Arial" panose="020B0604020202020204" pitchFamily="34" charset="0"/>
                <a:cs typeface="Arial" panose="020B0604020202020204" pitchFamily="34" charset="0"/>
              </a:rPr>
              <a:t>ENGAGE                 -----           DESIGN          -----            IMPLEMENT             -----             SUSTAIN</a:t>
            </a:r>
          </a:p>
        </p:txBody>
      </p:sp>
    </p:spTree>
    <p:extLst>
      <p:ext uri="{BB962C8B-B14F-4D97-AF65-F5344CB8AC3E}">
        <p14:creationId xmlns:p14="http://schemas.microsoft.com/office/powerpoint/2010/main" val="421672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485970-1573-47A3-A328-48D227D17865}"/>
              </a:ext>
            </a:extLst>
          </p:cNvPr>
          <p:cNvSpPr/>
          <p:nvPr/>
        </p:nvSpPr>
        <p:spPr>
          <a:xfrm>
            <a:off x="3007360" y="2113280"/>
            <a:ext cx="8580120" cy="2118360"/>
          </a:xfrm>
          <a:prstGeom prst="roundRect">
            <a:avLst/>
          </a:prstGeom>
          <a:solidFill>
            <a:srgbClr val="25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Arial" panose="020B0604020202020204" pitchFamily="34" charset="0"/>
                <a:cs typeface="Arial" panose="020B0604020202020204" pitchFamily="34" charset="0"/>
              </a:rPr>
              <a:t>It is understood that one investment area listed on SCR or PSM-SI can result in several initiatives, and EDIS/</a:t>
            </a:r>
            <a:r>
              <a:rPr lang="en-IN" sz="2000" dirty="0" err="1">
                <a:latin typeface="Arial" panose="020B0604020202020204" pitchFamily="34" charset="0"/>
                <a:cs typeface="Arial" panose="020B0604020202020204" pitchFamily="34" charset="0"/>
              </a:rPr>
              <a:t>ToC</a:t>
            </a:r>
            <a:r>
              <a:rPr lang="en-IN" sz="2000" dirty="0">
                <a:latin typeface="Arial" panose="020B0604020202020204" pitchFamily="34" charset="0"/>
                <a:cs typeface="Arial" panose="020B0604020202020204" pitchFamily="34" charset="0"/>
              </a:rPr>
              <a:t> matrix within the G&amp;WD framework can help identify those initiatives. </a:t>
            </a:r>
          </a:p>
          <a:p>
            <a:pPr algn="ctr"/>
            <a:endParaRPr lang="en-IN" sz="2000" dirty="0">
              <a:latin typeface="Arial" panose="020B0604020202020204" pitchFamily="34" charset="0"/>
              <a:cs typeface="Arial" panose="020B0604020202020204" pitchFamily="34" charset="0"/>
            </a:endParaRPr>
          </a:p>
          <a:p>
            <a:pPr algn="ctr"/>
            <a:r>
              <a:rPr lang="en-IN" sz="2000" b="1" dirty="0">
                <a:latin typeface="Arial" panose="020B0604020202020204" pitchFamily="34" charset="0"/>
                <a:cs typeface="Arial" panose="020B0604020202020204" pitchFamily="34" charset="0"/>
              </a:rPr>
              <a:t>How else G&amp;WD framework can be applied?</a:t>
            </a:r>
          </a:p>
        </p:txBody>
      </p:sp>
      <p:pic>
        <p:nvPicPr>
          <p:cNvPr id="3" name="Picture 2" descr="Computer Icons Question Mark Clip Art - Question Mark Symbol Png,  Transparent Png , Transparent Png Image - PNGitem">
            <a:extLst>
              <a:ext uri="{FF2B5EF4-FFF2-40B4-BE49-F238E27FC236}">
                <a16:creationId xmlns:a16="http://schemas.microsoft.com/office/drawing/2014/main" id="{74E5DE31-637D-4479-8B83-C4CD5D83EA38}"/>
              </a:ext>
            </a:extLst>
          </p:cNvPr>
          <p:cNvPicPr>
            <a:picLocks noChangeAspect="1" noChangeArrowheads="1"/>
          </p:cNvPicPr>
          <p:nvPr/>
        </p:nvPicPr>
        <p:blipFill>
          <a:blip r:embed="rId2">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450" y="1812131"/>
            <a:ext cx="3290810" cy="272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56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CAC17-C587-4373-8B6A-3A8FA3711A1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5002" y="1639500"/>
            <a:ext cx="8433584" cy="4325817"/>
          </a:xfrm>
          <a:prstGeom prst="rect">
            <a:avLst/>
          </a:prstGeom>
        </p:spPr>
      </p:pic>
      <p:sp>
        <p:nvSpPr>
          <p:cNvPr id="8" name="TextBox 7">
            <a:extLst>
              <a:ext uri="{FF2B5EF4-FFF2-40B4-BE49-F238E27FC236}">
                <a16:creationId xmlns:a16="http://schemas.microsoft.com/office/drawing/2014/main" id="{58825198-D4D7-40DF-9B6F-AD44578059A8}"/>
              </a:ext>
            </a:extLst>
          </p:cNvPr>
          <p:cNvSpPr txBox="1"/>
          <p:nvPr/>
        </p:nvSpPr>
        <p:spPr>
          <a:xfrm>
            <a:off x="442914" y="1248928"/>
            <a:ext cx="3463177" cy="646331"/>
          </a:xfrm>
          <a:prstGeom prst="rect">
            <a:avLst/>
          </a:prstGeom>
          <a:noFill/>
        </p:spPr>
        <p:txBody>
          <a:bodyPr wrap="square">
            <a:spAutoFit/>
          </a:bodyPr>
          <a:lstStyle/>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Identify initiatives that match TGF’s investment areas and national priorities (based on national strategic plans)</a:t>
            </a:r>
          </a:p>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Take help of EDIS/</a:t>
            </a:r>
            <a:r>
              <a:rPr lang="en-IN" sz="900" dirty="0" err="1">
                <a:latin typeface="Arial" panose="020B0604020202020204" pitchFamily="34" charset="0"/>
                <a:cs typeface="Arial" panose="020B0604020202020204" pitchFamily="34" charset="0"/>
              </a:rPr>
              <a:t>ToC</a:t>
            </a:r>
            <a:r>
              <a:rPr lang="en-IN" sz="900" dirty="0">
                <a:latin typeface="Arial" panose="020B0604020202020204" pitchFamily="34" charset="0"/>
                <a:cs typeface="Arial" panose="020B0604020202020204" pitchFamily="34" charset="0"/>
              </a:rPr>
              <a:t> matrix to identify initiatives that fits into the country priorities </a:t>
            </a:r>
          </a:p>
        </p:txBody>
      </p:sp>
      <p:sp>
        <p:nvSpPr>
          <p:cNvPr id="9" name="Rectangle 8">
            <a:extLst>
              <a:ext uri="{FF2B5EF4-FFF2-40B4-BE49-F238E27FC236}">
                <a16:creationId xmlns:a16="http://schemas.microsoft.com/office/drawing/2014/main" id="{1C76782F-EB0D-4B1C-953B-0F63AA8D4EBA}"/>
              </a:ext>
            </a:extLst>
          </p:cNvPr>
          <p:cNvSpPr/>
          <p:nvPr/>
        </p:nvSpPr>
        <p:spPr>
          <a:xfrm>
            <a:off x="7824582" y="1077035"/>
            <a:ext cx="4223796" cy="55184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9DEB5CBC-674C-4012-81CF-CABAC6314D55}"/>
              </a:ext>
            </a:extLst>
          </p:cNvPr>
          <p:cNvSpPr/>
          <p:nvPr/>
        </p:nvSpPr>
        <p:spPr>
          <a:xfrm>
            <a:off x="8078582" y="1371675"/>
            <a:ext cx="3759200" cy="4998720"/>
          </a:xfrm>
          <a:prstGeom prst="rect">
            <a:avLst/>
          </a:prstGeom>
          <a:solidFill>
            <a:srgbClr val="FF7B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The G&amp;WD framework proposes a stepwise method of engagement and collaboration from ideation and co-creation to implementation and monitoring of governance and workforce development initiatives in-country. </a:t>
            </a:r>
          </a:p>
        </p:txBody>
      </p:sp>
      <p:sp>
        <p:nvSpPr>
          <p:cNvPr id="11" name="Rectangle 10">
            <a:extLst>
              <a:ext uri="{FF2B5EF4-FFF2-40B4-BE49-F238E27FC236}">
                <a16:creationId xmlns:a16="http://schemas.microsoft.com/office/drawing/2014/main" id="{057E37C0-DF22-4831-999A-883A61A88D92}"/>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a:extLst>
              <a:ext uri="{FF2B5EF4-FFF2-40B4-BE49-F238E27FC236}">
                <a16:creationId xmlns:a16="http://schemas.microsoft.com/office/drawing/2014/main" id="{FBEA9A15-216B-4C58-BEAC-69D4CECFE963}"/>
              </a:ext>
            </a:extLst>
          </p:cNvPr>
          <p:cNvSpPr txBox="1">
            <a:spLocks/>
          </p:cNvSpPr>
          <p:nvPr/>
        </p:nvSpPr>
        <p:spPr>
          <a:xfrm>
            <a:off x="508000" y="6950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bg1"/>
                </a:solidFill>
                <a:latin typeface="Arial" panose="020B0604020202020204" pitchFamily="34" charset="0"/>
                <a:cs typeface="Arial" panose="020B0604020202020204" pitchFamily="34" charset="0"/>
              </a:rPr>
              <a:t>Applying G&amp;WD Framework</a:t>
            </a:r>
          </a:p>
        </p:txBody>
      </p:sp>
      <p:sp>
        <p:nvSpPr>
          <p:cNvPr id="14" name="TextBox 13">
            <a:extLst>
              <a:ext uri="{FF2B5EF4-FFF2-40B4-BE49-F238E27FC236}">
                <a16:creationId xmlns:a16="http://schemas.microsoft.com/office/drawing/2014/main" id="{6C3D70D3-D19E-458C-8579-A334D6212B6F}"/>
              </a:ext>
            </a:extLst>
          </p:cNvPr>
          <p:cNvSpPr txBox="1"/>
          <p:nvPr/>
        </p:nvSpPr>
        <p:spPr>
          <a:xfrm>
            <a:off x="4526113" y="1260266"/>
            <a:ext cx="3201783" cy="923330"/>
          </a:xfrm>
          <a:prstGeom prst="rect">
            <a:avLst/>
          </a:prstGeom>
          <a:noFill/>
        </p:spPr>
        <p:txBody>
          <a:bodyPr wrap="square">
            <a:spAutoFit/>
          </a:bodyPr>
          <a:lstStyle/>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Working with national government, other partners and TGF PRs, design the initiatives based on G&amp;WD principles, while engaging other TGF teams. </a:t>
            </a:r>
          </a:p>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Conduct risk analysis and discuss mitigation plans.</a:t>
            </a:r>
          </a:p>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Make use of several resources provided as part of G&amp;WD framework during project design</a:t>
            </a:r>
          </a:p>
        </p:txBody>
      </p:sp>
      <p:sp>
        <p:nvSpPr>
          <p:cNvPr id="16" name="TextBox 15">
            <a:extLst>
              <a:ext uri="{FF2B5EF4-FFF2-40B4-BE49-F238E27FC236}">
                <a16:creationId xmlns:a16="http://schemas.microsoft.com/office/drawing/2014/main" id="{09782A14-6819-4CF9-9C33-9E90EF1588B1}"/>
              </a:ext>
            </a:extLst>
          </p:cNvPr>
          <p:cNvSpPr txBox="1"/>
          <p:nvPr/>
        </p:nvSpPr>
        <p:spPr>
          <a:xfrm>
            <a:off x="462533" y="5673335"/>
            <a:ext cx="3496422" cy="646331"/>
          </a:xfrm>
          <a:prstGeom prst="rect">
            <a:avLst/>
          </a:prstGeom>
          <a:noFill/>
        </p:spPr>
        <p:txBody>
          <a:bodyPr wrap="square">
            <a:spAutoFit/>
          </a:bodyPr>
          <a:lstStyle/>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Monitor the project implementation and performance of the service provider, using the partnership engagement guide. </a:t>
            </a:r>
          </a:p>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Make use of several resources provided as part of G&amp;WD framework during project implementation </a:t>
            </a:r>
          </a:p>
        </p:txBody>
      </p:sp>
      <p:sp>
        <p:nvSpPr>
          <p:cNvPr id="18" name="TextBox 17">
            <a:extLst>
              <a:ext uri="{FF2B5EF4-FFF2-40B4-BE49-F238E27FC236}">
                <a16:creationId xmlns:a16="http://schemas.microsoft.com/office/drawing/2014/main" id="{132519CF-3670-4829-90D5-A35EE3ACACE5}"/>
              </a:ext>
            </a:extLst>
          </p:cNvPr>
          <p:cNvSpPr txBox="1"/>
          <p:nvPr/>
        </p:nvSpPr>
        <p:spPr>
          <a:xfrm>
            <a:off x="4518092" y="5704363"/>
            <a:ext cx="3058865" cy="1061829"/>
          </a:xfrm>
          <a:prstGeom prst="rect">
            <a:avLst/>
          </a:prstGeom>
          <a:noFill/>
        </p:spPr>
        <p:txBody>
          <a:bodyPr wrap="square">
            <a:spAutoFit/>
          </a:bodyPr>
          <a:lstStyle/>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Contract service providers based on project design, in collaboration with other stakeholders. The G&amp;WD framework proposed standard template for developing Terms of Reference. </a:t>
            </a:r>
          </a:p>
          <a:p>
            <a:pPr marL="171450" lvl="0" indent="-171450">
              <a:buFont typeface="Arial" panose="020B0604020202020204" pitchFamily="34" charset="0"/>
              <a:buChar char="•"/>
            </a:pPr>
            <a:r>
              <a:rPr lang="en-IN" sz="900" dirty="0">
                <a:latin typeface="Arial" panose="020B0604020202020204" pitchFamily="34" charset="0"/>
                <a:cs typeface="Arial" panose="020B0604020202020204" pitchFamily="34" charset="0"/>
              </a:rPr>
              <a:t>For training requirements, the G&amp;WD framework also provides a library of training courses which can be implemented at a country level. </a:t>
            </a:r>
          </a:p>
        </p:txBody>
      </p:sp>
      <p:sp>
        <p:nvSpPr>
          <p:cNvPr id="19" name="Oval 18">
            <a:extLst>
              <a:ext uri="{FF2B5EF4-FFF2-40B4-BE49-F238E27FC236}">
                <a16:creationId xmlns:a16="http://schemas.microsoft.com/office/drawing/2014/main" id="{CAE0E8AF-849B-4147-A25C-6EE6BE4B1E02}"/>
              </a:ext>
            </a:extLst>
          </p:cNvPr>
          <p:cNvSpPr/>
          <p:nvPr/>
        </p:nvSpPr>
        <p:spPr>
          <a:xfrm>
            <a:off x="141120" y="1295201"/>
            <a:ext cx="344058" cy="34665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2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66792A5D-9B60-47BF-BE5F-ADC913EF3BF4}"/>
              </a:ext>
            </a:extLst>
          </p:cNvPr>
          <p:cNvSpPr/>
          <p:nvPr/>
        </p:nvSpPr>
        <p:spPr>
          <a:xfrm>
            <a:off x="4205383" y="1277274"/>
            <a:ext cx="344058" cy="34665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2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F164BAAF-2FB0-49E9-9D43-D7A4C02FDDB3}"/>
              </a:ext>
            </a:extLst>
          </p:cNvPr>
          <p:cNvSpPr/>
          <p:nvPr/>
        </p:nvSpPr>
        <p:spPr>
          <a:xfrm>
            <a:off x="4201154" y="5704363"/>
            <a:ext cx="344058" cy="34665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2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C83A30D6-C501-4662-AFC1-6409774E0B92}"/>
              </a:ext>
            </a:extLst>
          </p:cNvPr>
          <p:cNvSpPr/>
          <p:nvPr/>
        </p:nvSpPr>
        <p:spPr>
          <a:xfrm>
            <a:off x="146191" y="5705533"/>
            <a:ext cx="344058" cy="34665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2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5317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1FA25-AC4C-4E77-8D02-CFBD8866A0B5}"/>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D57D24CC-5F13-4ABA-B0EA-37923494E511}"/>
              </a:ext>
            </a:extLst>
          </p:cNvPr>
          <p:cNvSpPr txBox="1">
            <a:spLocks/>
          </p:cNvSpPr>
          <p:nvPr/>
        </p:nvSpPr>
        <p:spPr>
          <a:xfrm>
            <a:off x="508000" y="6950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bg1"/>
                </a:solidFill>
                <a:latin typeface="Arial" panose="020B0604020202020204" pitchFamily="34" charset="0"/>
                <a:cs typeface="Arial" panose="020B0604020202020204" pitchFamily="34" charset="0"/>
              </a:rPr>
              <a:t>Applying G&amp;WD Framework – Example from TGF investment in Vietnam</a:t>
            </a:r>
          </a:p>
        </p:txBody>
      </p:sp>
      <p:pic>
        <p:nvPicPr>
          <p:cNvPr id="4" name="Picture 3">
            <a:extLst>
              <a:ext uri="{FF2B5EF4-FFF2-40B4-BE49-F238E27FC236}">
                <a16:creationId xmlns:a16="http://schemas.microsoft.com/office/drawing/2014/main" id="{929A649E-B18F-44FA-BB83-6B04DE28D74D}"/>
              </a:ext>
            </a:extLst>
          </p:cNvPr>
          <p:cNvPicPr>
            <a:picLocks noChangeAspect="1"/>
          </p:cNvPicPr>
          <p:nvPr/>
        </p:nvPicPr>
        <p:blipFill>
          <a:blip r:embed="rId3"/>
          <a:stretch>
            <a:fillRect/>
          </a:stretch>
        </p:blipFill>
        <p:spPr>
          <a:xfrm>
            <a:off x="756920" y="3796288"/>
            <a:ext cx="5135880" cy="2416014"/>
          </a:xfrm>
          <a:prstGeom prst="rect">
            <a:avLst/>
          </a:prstGeom>
        </p:spPr>
      </p:pic>
      <p:sp>
        <p:nvSpPr>
          <p:cNvPr id="5" name="TextBox 4">
            <a:extLst>
              <a:ext uri="{FF2B5EF4-FFF2-40B4-BE49-F238E27FC236}">
                <a16:creationId xmlns:a16="http://schemas.microsoft.com/office/drawing/2014/main" id="{0A2E1D7C-0C6C-4059-84A8-3AA216EB67B9}"/>
              </a:ext>
            </a:extLst>
          </p:cNvPr>
          <p:cNvSpPr txBox="1"/>
          <p:nvPr/>
        </p:nvSpPr>
        <p:spPr>
          <a:xfrm>
            <a:off x="660400" y="1037352"/>
            <a:ext cx="11267440" cy="2677656"/>
          </a:xfrm>
          <a:prstGeom prst="rect">
            <a:avLst/>
          </a:prstGeom>
          <a:noFill/>
        </p:spPr>
        <p:txBody>
          <a:bodyPr wrap="square" rtlCol="0">
            <a:spAutoFit/>
          </a:bodyPr>
          <a:lstStyle/>
          <a:p>
            <a:r>
              <a:rPr lang="en-IN" sz="1400" b="1" dirty="0">
                <a:latin typeface="Arial" panose="020B0604020202020204" pitchFamily="34" charset="0"/>
                <a:cs typeface="Arial" panose="020B0604020202020204" pitchFamily="34" charset="0"/>
              </a:rPr>
              <a:t>Introduction: </a:t>
            </a:r>
            <a:r>
              <a:rPr lang="en-IN" sz="1400" dirty="0">
                <a:latin typeface="Arial" panose="020B0604020202020204" pitchFamily="34" charset="0"/>
                <a:cs typeface="Arial" panose="020B0604020202020204" pitchFamily="34" charset="0"/>
              </a:rPr>
              <a:t>The Global Fund in collaboration with People that Deliver invested in conducting Human Resources for Supply Chain Diagnostic and a Training Needs Assessment for the national supply chain stakeholders in Vietnam. </a:t>
            </a:r>
          </a:p>
          <a:p>
            <a:endParaRPr lang="en-IN" sz="1400" dirty="0">
              <a:latin typeface="Arial" panose="020B0604020202020204" pitchFamily="34" charset="0"/>
              <a:cs typeface="Arial" panose="020B0604020202020204" pitchFamily="34" charset="0"/>
            </a:endParaRPr>
          </a:p>
          <a:p>
            <a:r>
              <a:rPr lang="en-IN" sz="1400" b="1" dirty="0">
                <a:latin typeface="Arial" panose="020B0604020202020204" pitchFamily="34" charset="0"/>
                <a:cs typeface="Arial" panose="020B0604020202020204" pitchFamily="34" charset="0"/>
              </a:rPr>
              <a:t>Key points: </a:t>
            </a:r>
            <a:r>
              <a:rPr lang="en-IN" sz="1400" dirty="0">
                <a:latin typeface="Arial" panose="020B0604020202020204" pitchFamily="34" charset="0"/>
                <a:cs typeface="Arial" panose="020B0604020202020204" pitchFamily="34" charset="0"/>
              </a:rPr>
              <a:t>The HR4SCM diagnostics show a need for massive improvement on Staffing, Skills and Motivation, while the country has invested to some extent on Employee working conditions. The analysis also found that Vietnam’s supply chain is currently at an AD HOC stage of maturity where </a:t>
            </a:r>
            <a:r>
              <a:rPr lang="en-US" sz="1400" dirty="0">
                <a:latin typeface="Arial" panose="020B0604020202020204" pitchFamily="34" charset="0"/>
                <a:cs typeface="Arial" panose="020B0604020202020204" pitchFamily="34" charset="0"/>
              </a:rPr>
              <a:t>there are </a:t>
            </a:r>
            <a:r>
              <a:rPr lang="en-US" sz="1400" b="1" dirty="0">
                <a:latin typeface="Arial" panose="020B0604020202020204" pitchFamily="34" charset="0"/>
                <a:cs typeface="Arial" panose="020B0604020202020204" pitchFamily="34" charset="0"/>
              </a:rPr>
              <a:t>no formal procedures </a:t>
            </a:r>
            <a:r>
              <a:rPr lang="en-US" sz="1400" dirty="0">
                <a:latin typeface="Arial" panose="020B0604020202020204" pitchFamily="34" charset="0"/>
                <a:cs typeface="Arial" panose="020B0604020202020204" pitchFamily="34" charset="0"/>
              </a:rPr>
              <a:t>for its operation and the supply chain efforts are </a:t>
            </a:r>
            <a:r>
              <a:rPr lang="en-US" sz="1400" b="1" dirty="0">
                <a:latin typeface="Arial" panose="020B0604020202020204" pitchFamily="34" charset="0"/>
                <a:cs typeface="Arial" panose="020B0604020202020204" pitchFamily="34" charset="0"/>
              </a:rPr>
              <a:t>fragmented</a:t>
            </a:r>
            <a:r>
              <a:rPr lang="en-US" sz="1400" dirty="0">
                <a:latin typeface="Arial" panose="020B0604020202020204" pitchFamily="34" charset="0"/>
                <a:cs typeface="Arial" panose="020B0604020202020204" pitchFamily="34" charset="0"/>
              </a:rPr>
              <a:t> across various units or programs in the health sector. A significant number of metrics that are low related to Supply Chain Governance and Human Resources.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diagnostic also showed that there are no specific HRSCM strategies, plans, positions, job descriptions, competency framework, career paths, systematic continuous in-service training system, or budgets. Hence, there are limited effect of technical supply chain interventions in the country, since risks are unmitigated and systemic root causes are not identified and addressed in the overall health system.</a:t>
            </a:r>
            <a:endParaRPr lang="en-IN" sz="1400" dirty="0">
              <a:latin typeface="Arial" panose="020B0604020202020204" pitchFamily="34" charset="0"/>
              <a:cs typeface="Arial" panose="020B0604020202020204" pitchFamily="34" charset="0"/>
            </a:endParaRPr>
          </a:p>
          <a:p>
            <a:endParaRPr lang="en-IN"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871BFBA-2D9C-4AAA-8802-CEA864C5F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870" y="3652202"/>
            <a:ext cx="6237978" cy="929958"/>
          </a:xfrm>
          <a:prstGeom prst="rect">
            <a:avLst/>
          </a:prstGeom>
        </p:spPr>
      </p:pic>
      <p:sp>
        <p:nvSpPr>
          <p:cNvPr id="7" name="TextBox 6">
            <a:extLst>
              <a:ext uri="{FF2B5EF4-FFF2-40B4-BE49-F238E27FC236}">
                <a16:creationId xmlns:a16="http://schemas.microsoft.com/office/drawing/2014/main" id="{426C9850-E583-459A-ABA4-98467BD22257}"/>
              </a:ext>
            </a:extLst>
          </p:cNvPr>
          <p:cNvSpPr txBox="1"/>
          <p:nvPr/>
        </p:nvSpPr>
        <p:spPr>
          <a:xfrm>
            <a:off x="6258560" y="4576358"/>
            <a:ext cx="5588000" cy="1569660"/>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The report recommends the above roadmap for investment in Vietnam to improve its human resources involved in Supply Chain. </a:t>
            </a:r>
          </a:p>
          <a:p>
            <a:endParaRPr lang="en-IN" sz="1200" dirty="0">
              <a:latin typeface="Arial" panose="020B0604020202020204" pitchFamily="34" charset="0"/>
              <a:cs typeface="Arial" panose="020B0604020202020204" pitchFamily="34" charset="0"/>
            </a:endParaRPr>
          </a:p>
          <a:p>
            <a:r>
              <a:rPr lang="en-IN" sz="1200" dirty="0">
                <a:latin typeface="Arial" panose="020B0604020202020204" pitchFamily="34" charset="0"/>
                <a:cs typeface="Arial" panose="020B0604020202020204" pitchFamily="34" charset="0"/>
              </a:rPr>
              <a:t>The Global Fund can follow the G&amp;WD framework in framing and executing Investments that matches the recommendation here. </a:t>
            </a:r>
          </a:p>
          <a:p>
            <a:endParaRPr lang="en-IN" sz="1200" dirty="0">
              <a:latin typeface="Arial" panose="020B0604020202020204" pitchFamily="34" charset="0"/>
              <a:cs typeface="Arial" panose="020B0604020202020204" pitchFamily="34" charset="0"/>
            </a:endParaRPr>
          </a:p>
          <a:p>
            <a:r>
              <a:rPr lang="en-IN" sz="1200" dirty="0">
                <a:latin typeface="Arial" panose="020B0604020202020204" pitchFamily="34" charset="0"/>
                <a:cs typeface="Arial" panose="020B0604020202020204" pitchFamily="34" charset="0"/>
              </a:rPr>
              <a:t>Using the EDIS/</a:t>
            </a:r>
            <a:r>
              <a:rPr lang="en-IN" sz="1200" dirty="0" err="1">
                <a:latin typeface="Arial" panose="020B0604020202020204" pitchFamily="34" charset="0"/>
                <a:cs typeface="Arial" panose="020B0604020202020204" pitchFamily="34" charset="0"/>
              </a:rPr>
              <a:t>ToC</a:t>
            </a:r>
            <a:r>
              <a:rPr lang="en-IN" sz="1200" dirty="0">
                <a:latin typeface="Arial" panose="020B0604020202020204" pitchFamily="34" charset="0"/>
                <a:cs typeface="Arial" panose="020B0604020202020204" pitchFamily="34" charset="0"/>
              </a:rPr>
              <a:t> matrix, initiatives can be selected, and then developed using the Ideation | Co-Creation | Implementation | Monitoring pathway. </a:t>
            </a:r>
          </a:p>
        </p:txBody>
      </p:sp>
      <p:sp>
        <p:nvSpPr>
          <p:cNvPr id="8" name="TextBox 7">
            <a:extLst>
              <a:ext uri="{FF2B5EF4-FFF2-40B4-BE49-F238E27FC236}">
                <a16:creationId xmlns:a16="http://schemas.microsoft.com/office/drawing/2014/main" id="{07EF5BE7-6D88-4C70-9FD9-B126E1E27774}"/>
              </a:ext>
            </a:extLst>
          </p:cNvPr>
          <p:cNvSpPr txBox="1"/>
          <p:nvPr/>
        </p:nvSpPr>
        <p:spPr>
          <a:xfrm>
            <a:off x="756920" y="6390640"/>
            <a:ext cx="11130280" cy="430887"/>
          </a:xfrm>
          <a:prstGeom prst="rect">
            <a:avLst/>
          </a:prstGeom>
          <a:noFill/>
        </p:spPr>
        <p:txBody>
          <a:bodyPr wrap="square" rtlCol="0">
            <a:spAutoFit/>
          </a:bodyPr>
          <a:lstStyle/>
          <a:p>
            <a:r>
              <a:rPr lang="en-IN" sz="1100" i="1" dirty="0">
                <a:solidFill>
                  <a:srgbClr val="FF0000"/>
                </a:solidFill>
                <a:latin typeface="Arial" panose="020B0604020202020204" pitchFamily="34" charset="0"/>
                <a:cs typeface="Arial" panose="020B0604020202020204" pitchFamily="34" charset="0"/>
              </a:rPr>
              <a:t>*Similar studies conducted in Thailand and Ukraine identified similar issues in Supply Chain and recommendations to strengthen Human Resources in Supply Chain. TGF staff can use the G&amp;WD framework is ideate, co-create, implement and monitor investments with National stakeholders. </a:t>
            </a:r>
          </a:p>
        </p:txBody>
      </p:sp>
    </p:spTree>
    <p:extLst>
      <p:ext uri="{BB962C8B-B14F-4D97-AF65-F5344CB8AC3E}">
        <p14:creationId xmlns:p14="http://schemas.microsoft.com/office/powerpoint/2010/main" val="118925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F37D4-0E3B-4F36-AF00-89F230EC75FA}"/>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572B9185-C78D-4439-809C-2D6E1038C819}"/>
              </a:ext>
            </a:extLst>
          </p:cNvPr>
          <p:cNvSpPr txBox="1">
            <a:spLocks/>
          </p:cNvSpPr>
          <p:nvPr/>
        </p:nvSpPr>
        <p:spPr>
          <a:xfrm>
            <a:off x="508000" y="6950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bg1"/>
                </a:solidFill>
                <a:latin typeface="Arial" panose="020B0604020202020204" pitchFamily="34" charset="0"/>
                <a:cs typeface="Arial" panose="020B0604020202020204" pitchFamily="34" charset="0"/>
              </a:rPr>
              <a:t>Resources available with G&amp;WD Framework</a:t>
            </a:r>
          </a:p>
        </p:txBody>
      </p:sp>
      <p:pic>
        <p:nvPicPr>
          <p:cNvPr id="4" name="Picture 3">
            <a:extLst>
              <a:ext uri="{FF2B5EF4-FFF2-40B4-BE49-F238E27FC236}">
                <a16:creationId xmlns:a16="http://schemas.microsoft.com/office/drawing/2014/main" id="{68DAD29B-EB1A-4029-A9C6-6EF98956B9DC}"/>
              </a:ext>
            </a:extLst>
          </p:cNvPr>
          <p:cNvPicPr>
            <a:picLocks noChangeAspect="1"/>
          </p:cNvPicPr>
          <p:nvPr/>
        </p:nvPicPr>
        <p:blipFill rotWithShape="1">
          <a:blip r:embed="rId2"/>
          <a:srcRect l="6875" t="32184" r="34311" b="6973"/>
          <a:stretch/>
        </p:blipFill>
        <p:spPr>
          <a:xfrm>
            <a:off x="440344" y="1914012"/>
            <a:ext cx="1439939" cy="837898"/>
          </a:xfrm>
          <a:prstGeom prst="rect">
            <a:avLst/>
          </a:prstGeom>
          <a:ln>
            <a:solidFill>
              <a:srgbClr val="25428E"/>
            </a:solidFill>
          </a:ln>
        </p:spPr>
      </p:pic>
      <p:sp>
        <p:nvSpPr>
          <p:cNvPr id="5" name="TextBox 4">
            <a:extLst>
              <a:ext uri="{FF2B5EF4-FFF2-40B4-BE49-F238E27FC236}">
                <a16:creationId xmlns:a16="http://schemas.microsoft.com/office/drawing/2014/main" id="{9471C3F2-28C7-4D47-8D1B-37A99229C0AE}"/>
              </a:ext>
            </a:extLst>
          </p:cNvPr>
          <p:cNvSpPr txBox="1"/>
          <p:nvPr/>
        </p:nvSpPr>
        <p:spPr>
          <a:xfrm>
            <a:off x="2029515" y="1872179"/>
            <a:ext cx="7546428" cy="938719"/>
          </a:xfrm>
          <a:prstGeom prst="rect">
            <a:avLst/>
          </a:prstGeom>
          <a:noFill/>
        </p:spPr>
        <p:txBody>
          <a:bodyPr wrap="square" rtlCol="0">
            <a:spAutoFit/>
          </a:bodyPr>
          <a:lstStyle/>
          <a:p>
            <a:r>
              <a:rPr lang="en-IN" sz="1100" dirty="0">
                <a:latin typeface="Arial" panose="020B0604020202020204" pitchFamily="34" charset="0"/>
                <a:cs typeface="Arial" panose="020B0604020202020204" pitchFamily="34" charset="0"/>
              </a:rPr>
              <a:t>Resource 1: Implementation Guidance Workbook for Governance &amp; Workforce Development Framework (Excel workbook)</a:t>
            </a:r>
          </a:p>
          <a:p>
            <a:r>
              <a:rPr lang="en-IN" sz="1100" dirty="0">
                <a:latin typeface="Arial" panose="020B0604020202020204" pitchFamily="34" charset="0"/>
                <a:cs typeface="Arial" panose="020B0604020202020204" pitchFamily="34" charset="0"/>
              </a:rPr>
              <a:t>It also includes:</a:t>
            </a:r>
          </a:p>
          <a:p>
            <a:pPr marL="285750" indent="-285750">
              <a:buFontTx/>
              <a:buChar char="-"/>
            </a:pPr>
            <a:r>
              <a:rPr lang="en-IN" sz="1100" dirty="0">
                <a:latin typeface="Arial" panose="020B0604020202020204" pitchFamily="34" charset="0"/>
                <a:cs typeface="Arial" panose="020B0604020202020204" pitchFamily="34" charset="0"/>
              </a:rPr>
              <a:t>Format for Risk Analysis</a:t>
            </a:r>
          </a:p>
          <a:p>
            <a:pPr marL="285750" indent="-285750">
              <a:buFontTx/>
              <a:buChar char="-"/>
            </a:pPr>
            <a:r>
              <a:rPr lang="en-IN" sz="1100" dirty="0">
                <a:latin typeface="Arial" panose="020B0604020202020204" pitchFamily="34" charset="0"/>
                <a:cs typeface="Arial" panose="020B0604020202020204" pitchFamily="34" charset="0"/>
              </a:rPr>
              <a:t>G&amp;WD Resources</a:t>
            </a:r>
          </a:p>
        </p:txBody>
      </p:sp>
      <p:pic>
        <p:nvPicPr>
          <p:cNvPr id="6" name="Picture 5">
            <a:extLst>
              <a:ext uri="{FF2B5EF4-FFF2-40B4-BE49-F238E27FC236}">
                <a16:creationId xmlns:a16="http://schemas.microsoft.com/office/drawing/2014/main" id="{5FCEA600-FCAC-442B-98A7-766B51C75A2B}"/>
              </a:ext>
            </a:extLst>
          </p:cNvPr>
          <p:cNvPicPr>
            <a:picLocks noChangeAspect="1"/>
          </p:cNvPicPr>
          <p:nvPr/>
        </p:nvPicPr>
        <p:blipFill rotWithShape="1">
          <a:blip r:embed="rId3"/>
          <a:srcRect l="25345" t="23142" r="25689" b="7433"/>
          <a:stretch/>
        </p:blipFill>
        <p:spPr>
          <a:xfrm>
            <a:off x="440344" y="2841690"/>
            <a:ext cx="1439939" cy="1148402"/>
          </a:xfrm>
          <a:prstGeom prst="rect">
            <a:avLst/>
          </a:prstGeom>
          <a:ln>
            <a:solidFill>
              <a:srgbClr val="25428E"/>
            </a:solidFill>
          </a:ln>
        </p:spPr>
      </p:pic>
      <p:sp>
        <p:nvSpPr>
          <p:cNvPr id="7" name="TextBox 6">
            <a:extLst>
              <a:ext uri="{FF2B5EF4-FFF2-40B4-BE49-F238E27FC236}">
                <a16:creationId xmlns:a16="http://schemas.microsoft.com/office/drawing/2014/main" id="{A9C8C2BC-CC18-4F14-BC77-F010A0E9A89D}"/>
              </a:ext>
            </a:extLst>
          </p:cNvPr>
          <p:cNvSpPr txBox="1"/>
          <p:nvPr/>
        </p:nvSpPr>
        <p:spPr>
          <a:xfrm>
            <a:off x="2012097" y="3154281"/>
            <a:ext cx="7546428" cy="523220"/>
          </a:xfrm>
          <a:prstGeom prst="rect">
            <a:avLst/>
          </a:prstGeom>
          <a:noFill/>
        </p:spPr>
        <p:txBody>
          <a:bodyPr wrap="square" rtlCol="0">
            <a:spAutoFit/>
          </a:bodyPr>
          <a:lstStyle>
            <a:defPPr>
              <a:defRPr lang="fr-FR"/>
            </a:defPPr>
            <a:lvl1pPr>
              <a:defRPr sz="1100">
                <a:latin typeface="Arial" panose="020B0604020202020204" pitchFamily="34" charset="0"/>
                <a:cs typeface="Arial" panose="020B0604020202020204" pitchFamily="34" charset="0"/>
              </a:defRPr>
            </a:lvl1pPr>
          </a:lstStyle>
          <a:p>
            <a:r>
              <a:rPr lang="en-IN" dirty="0"/>
              <a:t>Resource 2: Scope of Work template to design workforce development projects (Word template)</a:t>
            </a:r>
          </a:p>
        </p:txBody>
      </p:sp>
      <p:pic>
        <p:nvPicPr>
          <p:cNvPr id="8" name="Picture 7">
            <a:extLst>
              <a:ext uri="{FF2B5EF4-FFF2-40B4-BE49-F238E27FC236}">
                <a16:creationId xmlns:a16="http://schemas.microsoft.com/office/drawing/2014/main" id="{9DFC918E-A8EB-4BDD-8387-C4A42BA3A37D}"/>
              </a:ext>
            </a:extLst>
          </p:cNvPr>
          <p:cNvPicPr>
            <a:picLocks noChangeAspect="1"/>
          </p:cNvPicPr>
          <p:nvPr/>
        </p:nvPicPr>
        <p:blipFill rotWithShape="1">
          <a:blip r:embed="rId4"/>
          <a:srcRect l="11465" t="24215" r="12586" b="10498"/>
          <a:stretch/>
        </p:blipFill>
        <p:spPr>
          <a:xfrm>
            <a:off x="440343" y="4106091"/>
            <a:ext cx="1439939" cy="696270"/>
          </a:xfrm>
          <a:prstGeom prst="rect">
            <a:avLst/>
          </a:prstGeom>
          <a:ln>
            <a:solidFill>
              <a:srgbClr val="25428E"/>
            </a:solidFill>
          </a:ln>
        </p:spPr>
      </p:pic>
      <p:sp>
        <p:nvSpPr>
          <p:cNvPr id="9" name="TextBox 8">
            <a:extLst>
              <a:ext uri="{FF2B5EF4-FFF2-40B4-BE49-F238E27FC236}">
                <a16:creationId xmlns:a16="http://schemas.microsoft.com/office/drawing/2014/main" id="{CCF4F212-0D9E-474A-84CA-48B856736FDB}"/>
              </a:ext>
            </a:extLst>
          </p:cNvPr>
          <p:cNvSpPr txBox="1"/>
          <p:nvPr/>
        </p:nvSpPr>
        <p:spPr>
          <a:xfrm>
            <a:off x="2029515" y="4185033"/>
            <a:ext cx="7546428" cy="430887"/>
          </a:xfrm>
          <a:prstGeom prst="rect">
            <a:avLst/>
          </a:prstGeom>
          <a:noFill/>
        </p:spPr>
        <p:txBody>
          <a:bodyPr wrap="square" rtlCol="0">
            <a:spAutoFit/>
          </a:bodyPr>
          <a:lstStyle>
            <a:defPPr>
              <a:defRPr lang="fr-FR"/>
            </a:defPPr>
            <a:lvl1pPr>
              <a:defRPr sz="1100">
                <a:latin typeface="Arial" panose="020B0604020202020204" pitchFamily="34" charset="0"/>
                <a:cs typeface="Arial" panose="020B0604020202020204" pitchFamily="34" charset="0"/>
              </a:defRPr>
            </a:lvl1pPr>
          </a:lstStyle>
          <a:p>
            <a:r>
              <a:rPr lang="en-IN" dirty="0"/>
              <a:t>Resource 3: Logical Workflows to support development of specific workforce development projects as per G&amp;WD framework (Word document)</a:t>
            </a:r>
          </a:p>
        </p:txBody>
      </p:sp>
      <p:pic>
        <p:nvPicPr>
          <p:cNvPr id="10" name="Picture 9">
            <a:extLst>
              <a:ext uri="{FF2B5EF4-FFF2-40B4-BE49-F238E27FC236}">
                <a16:creationId xmlns:a16="http://schemas.microsoft.com/office/drawing/2014/main" id="{87B55D00-EBC4-4BEF-9967-B0243A4A5941}"/>
              </a:ext>
            </a:extLst>
          </p:cNvPr>
          <p:cNvPicPr>
            <a:picLocks noChangeAspect="1"/>
          </p:cNvPicPr>
          <p:nvPr/>
        </p:nvPicPr>
        <p:blipFill rotWithShape="1">
          <a:blip r:embed="rId5"/>
          <a:srcRect l="5516" t="30712" r="4224" b="7432"/>
          <a:stretch/>
        </p:blipFill>
        <p:spPr>
          <a:xfrm>
            <a:off x="440343" y="4956055"/>
            <a:ext cx="1439939" cy="555080"/>
          </a:xfrm>
          <a:prstGeom prst="rect">
            <a:avLst/>
          </a:prstGeom>
          <a:ln>
            <a:solidFill>
              <a:srgbClr val="25428E"/>
            </a:solidFill>
          </a:ln>
        </p:spPr>
      </p:pic>
      <p:sp>
        <p:nvSpPr>
          <p:cNvPr id="11" name="TextBox 10">
            <a:extLst>
              <a:ext uri="{FF2B5EF4-FFF2-40B4-BE49-F238E27FC236}">
                <a16:creationId xmlns:a16="http://schemas.microsoft.com/office/drawing/2014/main" id="{BF37F6F0-3684-4F4E-A52D-E95778D57E4E}"/>
              </a:ext>
            </a:extLst>
          </p:cNvPr>
          <p:cNvSpPr txBox="1"/>
          <p:nvPr/>
        </p:nvSpPr>
        <p:spPr>
          <a:xfrm>
            <a:off x="2060377" y="5101736"/>
            <a:ext cx="8050925" cy="261610"/>
          </a:xfrm>
          <a:prstGeom prst="rect">
            <a:avLst/>
          </a:prstGeom>
          <a:noFill/>
        </p:spPr>
        <p:txBody>
          <a:bodyPr wrap="square" rtlCol="0">
            <a:spAutoFit/>
          </a:bodyPr>
          <a:lstStyle>
            <a:defPPr>
              <a:defRPr lang="fr-FR"/>
            </a:defPPr>
            <a:lvl1pPr>
              <a:defRPr sz="1100">
                <a:latin typeface="Arial" panose="020B0604020202020204" pitchFamily="34" charset="0"/>
                <a:cs typeface="Arial" panose="020B0604020202020204" pitchFamily="34" charset="0"/>
              </a:defRPr>
            </a:lvl1pPr>
          </a:lstStyle>
          <a:p>
            <a:r>
              <a:rPr lang="en-IN" dirty="0"/>
              <a:t>Resource 4: Library of Training Courses for developing Supply Chain Competencies (Excel workbook)</a:t>
            </a:r>
          </a:p>
        </p:txBody>
      </p:sp>
      <p:sp>
        <p:nvSpPr>
          <p:cNvPr id="12" name="Rectangle 11">
            <a:extLst>
              <a:ext uri="{FF2B5EF4-FFF2-40B4-BE49-F238E27FC236}">
                <a16:creationId xmlns:a16="http://schemas.microsoft.com/office/drawing/2014/main" id="{1121038B-31EC-457C-98A6-E5948A3A30A3}"/>
              </a:ext>
            </a:extLst>
          </p:cNvPr>
          <p:cNvSpPr/>
          <p:nvPr/>
        </p:nvSpPr>
        <p:spPr>
          <a:xfrm>
            <a:off x="92822" y="886659"/>
            <a:ext cx="12006356" cy="985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14994713-A106-420C-A623-40C5FA102344}"/>
              </a:ext>
            </a:extLst>
          </p:cNvPr>
          <p:cNvSpPr/>
          <p:nvPr/>
        </p:nvSpPr>
        <p:spPr>
          <a:xfrm>
            <a:off x="213360" y="997129"/>
            <a:ext cx="11744960" cy="721360"/>
          </a:xfrm>
          <a:prstGeom prst="rect">
            <a:avLst/>
          </a:prstGeom>
          <a:solidFill>
            <a:srgbClr val="FF7B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The G&amp;WD framework also comes with several resources which supports TGF staff in applying the framework while investing in governance and workforce development initiatives. </a:t>
            </a:r>
            <a:endParaRPr lang="en-IN" sz="1600" i="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0FD86EC-87BC-4872-BE9C-1C93E298717C}"/>
              </a:ext>
            </a:extLst>
          </p:cNvPr>
          <p:cNvPicPr>
            <a:picLocks noChangeAspect="1"/>
          </p:cNvPicPr>
          <p:nvPr/>
        </p:nvPicPr>
        <p:blipFill rotWithShape="1">
          <a:blip r:embed="rId6"/>
          <a:srcRect l="24762" t="21794" r="25714" b="12000"/>
          <a:stretch/>
        </p:blipFill>
        <p:spPr>
          <a:xfrm>
            <a:off x="440343" y="5632651"/>
            <a:ext cx="1439938" cy="1203109"/>
          </a:xfrm>
          <a:prstGeom prst="rect">
            <a:avLst/>
          </a:prstGeom>
          <a:ln>
            <a:solidFill>
              <a:srgbClr val="25428E"/>
            </a:solidFill>
          </a:ln>
        </p:spPr>
      </p:pic>
      <p:sp>
        <p:nvSpPr>
          <p:cNvPr id="16" name="TextBox 15">
            <a:extLst>
              <a:ext uri="{FF2B5EF4-FFF2-40B4-BE49-F238E27FC236}">
                <a16:creationId xmlns:a16="http://schemas.microsoft.com/office/drawing/2014/main" id="{83032344-FE14-4B27-800C-1E6FC8F43273}"/>
              </a:ext>
            </a:extLst>
          </p:cNvPr>
          <p:cNvSpPr txBox="1"/>
          <p:nvPr/>
        </p:nvSpPr>
        <p:spPr>
          <a:xfrm>
            <a:off x="2060376" y="5909650"/>
            <a:ext cx="8050925" cy="261610"/>
          </a:xfrm>
          <a:prstGeom prst="rect">
            <a:avLst/>
          </a:prstGeom>
          <a:noFill/>
        </p:spPr>
        <p:txBody>
          <a:bodyPr wrap="square" rtlCol="0">
            <a:spAutoFit/>
          </a:bodyPr>
          <a:lstStyle>
            <a:defPPr>
              <a:defRPr lang="fr-FR"/>
            </a:defPPr>
            <a:lvl1pPr>
              <a:defRPr sz="1100">
                <a:latin typeface="Arial" panose="020B0604020202020204" pitchFamily="34" charset="0"/>
                <a:cs typeface="Arial" panose="020B0604020202020204" pitchFamily="34" charset="0"/>
              </a:defRPr>
            </a:lvl1pPr>
          </a:lstStyle>
          <a:p>
            <a:r>
              <a:rPr lang="en-IN" dirty="0"/>
              <a:t>Resource 5: Advocacy Note on Holistic Workforce Development using G&amp;WD framework</a:t>
            </a:r>
          </a:p>
        </p:txBody>
      </p:sp>
    </p:spTree>
    <p:extLst>
      <p:ext uri="{BB962C8B-B14F-4D97-AF65-F5344CB8AC3E}">
        <p14:creationId xmlns:p14="http://schemas.microsoft.com/office/powerpoint/2010/main" val="372431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3F5238-C55B-49B5-B41B-1B3A102DD8F7}"/>
              </a:ext>
            </a:extLst>
          </p:cNvPr>
          <p:cNvSpPr/>
          <p:nvPr/>
        </p:nvSpPr>
        <p:spPr>
          <a:xfrm>
            <a:off x="0" y="-1016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E0A0CBAF-5A9D-45C1-B628-A424D3876633}"/>
              </a:ext>
            </a:extLst>
          </p:cNvPr>
          <p:cNvSpPr>
            <a:spLocks noGrp="1"/>
          </p:cNvSpPr>
          <p:nvPr>
            <p:ph type="title"/>
          </p:nvPr>
        </p:nvSpPr>
        <p:spPr>
          <a:xfrm>
            <a:off x="838200" y="89822"/>
            <a:ext cx="10515600" cy="696759"/>
          </a:xfrm>
        </p:spPr>
        <p:txBody>
          <a:bodyPr>
            <a:noAutofit/>
          </a:bodyPr>
          <a:lstStyle/>
          <a:p>
            <a:pPr algn="ctr"/>
            <a:r>
              <a:rPr lang="en-IN" sz="2800" dirty="0">
                <a:solidFill>
                  <a:schemeClr val="bg1"/>
                </a:solidFill>
                <a:latin typeface="Arial" panose="020B0604020202020204" pitchFamily="34" charset="0"/>
                <a:cs typeface="Arial" panose="020B0604020202020204" pitchFamily="34" charset="0"/>
              </a:rPr>
              <a:t>Global Fund’s Purpose and Vision for Supply Chain</a:t>
            </a:r>
          </a:p>
        </p:txBody>
      </p:sp>
      <p:pic>
        <p:nvPicPr>
          <p:cNvPr id="10" name="Picture 2" descr="Global Fund for AIDS, TB and Malaria (GFATM) - NEO IAS Current Affairs Plus">
            <a:extLst>
              <a:ext uri="{FF2B5EF4-FFF2-40B4-BE49-F238E27FC236}">
                <a16:creationId xmlns:a16="http://schemas.microsoft.com/office/drawing/2014/main" id="{6C15A4D0-CC04-41DF-9E49-8B138685050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2097" y="838844"/>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1E47163-CC09-450F-9F85-5EC6D73C28A9}"/>
              </a:ext>
            </a:extLst>
          </p:cNvPr>
          <p:cNvSpPr txBox="1"/>
          <p:nvPr/>
        </p:nvSpPr>
        <p:spPr>
          <a:xfrm>
            <a:off x="172720" y="2085522"/>
            <a:ext cx="7772400" cy="584775"/>
          </a:xfrm>
          <a:prstGeom prst="rect">
            <a:avLst/>
          </a:prstGeom>
          <a:noFill/>
        </p:spPr>
        <p:txBody>
          <a:bodyPr wrap="square">
            <a:spAutoFit/>
          </a:bodyPr>
          <a:lstStyle/>
          <a:p>
            <a:pPr marL="0" indent="0" algn="ctr">
              <a:buNone/>
            </a:pPr>
            <a:r>
              <a:rPr lang="en-IN" b="1" dirty="0">
                <a:latin typeface="Arial" panose="020B0604020202020204" pitchFamily="34" charset="0"/>
                <a:cs typeface="Arial" panose="020B0604020202020204" pitchFamily="34" charset="0"/>
              </a:rPr>
              <a:t>Global Fund’s Purpose: </a:t>
            </a:r>
            <a:r>
              <a:rPr lang="en-IN" sz="1400" dirty="0">
                <a:latin typeface="Arial" panose="020B0604020202020204" pitchFamily="34" charset="0"/>
                <a:cs typeface="Arial" panose="020B0604020202020204" pitchFamily="34" charset="0"/>
              </a:rPr>
              <a:t>To end the epidemics of HIV / TB / Malaria, and to support countries in achieving SDGs.</a:t>
            </a:r>
            <a:endParaRPr lang="en-IN" sz="160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D7B107F-C8A6-45B6-96A3-030857BB045A}"/>
              </a:ext>
            </a:extLst>
          </p:cNvPr>
          <p:cNvSpPr/>
          <p:nvPr/>
        </p:nvSpPr>
        <p:spPr>
          <a:xfrm>
            <a:off x="2631441" y="3973397"/>
            <a:ext cx="2905760" cy="6771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tx1"/>
                </a:solidFill>
                <a:latin typeface="Arial" panose="020B0604020202020204" pitchFamily="34" charset="0"/>
                <a:cs typeface="Arial" panose="020B0604020202020204" pitchFamily="34" charset="0"/>
              </a:rPr>
              <a:t>TGF Supply Chain Dept. Vision</a:t>
            </a:r>
          </a:p>
          <a:p>
            <a:pPr algn="ctr"/>
            <a:r>
              <a:rPr lang="en-IN" sz="1100" b="1">
                <a:solidFill>
                  <a:schemeClr val="tx1"/>
                </a:solidFill>
                <a:latin typeface="Arial" panose="020B0604020202020204" pitchFamily="34" charset="0"/>
                <a:cs typeface="Arial" panose="020B0604020202020204" pitchFamily="34" charset="0"/>
              </a:rPr>
              <a:t>(SC Roadmap)</a:t>
            </a:r>
          </a:p>
        </p:txBody>
      </p:sp>
      <p:sp>
        <p:nvSpPr>
          <p:cNvPr id="15" name="TextBox 14">
            <a:extLst>
              <a:ext uri="{FF2B5EF4-FFF2-40B4-BE49-F238E27FC236}">
                <a16:creationId xmlns:a16="http://schemas.microsoft.com/office/drawing/2014/main" id="{E18ABAFF-C827-4A24-B343-83DB84CD2701}"/>
              </a:ext>
            </a:extLst>
          </p:cNvPr>
          <p:cNvSpPr txBox="1"/>
          <p:nvPr/>
        </p:nvSpPr>
        <p:spPr>
          <a:xfrm>
            <a:off x="547914" y="4807792"/>
            <a:ext cx="7031446" cy="1015663"/>
          </a:xfrm>
          <a:prstGeom prst="rect">
            <a:avLst/>
          </a:prstGeom>
          <a:noFill/>
        </p:spPr>
        <p:txBody>
          <a:bodyPr wrap="square" lIns="91440" tIns="45720" rIns="91440" bIns="45720" anchor="t">
            <a:spAutoFit/>
          </a:bodyPr>
          <a:lstStyle/>
          <a:p>
            <a:pPr algn="ctr"/>
            <a:r>
              <a:rPr lang="en-IN" b="1" dirty="0">
                <a:latin typeface="Arial"/>
                <a:cs typeface="Arial"/>
              </a:rPr>
              <a:t>Supply Chain Department Vision:</a:t>
            </a:r>
            <a:r>
              <a:rPr lang="en-IN" dirty="0">
                <a:latin typeface="Arial"/>
                <a:cs typeface="Arial"/>
              </a:rPr>
              <a:t> </a:t>
            </a:r>
            <a:r>
              <a:rPr lang="en-US" sz="1400" dirty="0">
                <a:latin typeface="Arial"/>
                <a:cs typeface="Arial"/>
              </a:rPr>
              <a:t>Strengthen and accelerate the development of efficient, agile, </a:t>
            </a:r>
            <a:r>
              <a:rPr lang="en-US" sz="1400" b="1" dirty="0">
                <a:latin typeface="Arial"/>
                <a:cs typeface="Arial"/>
              </a:rPr>
              <a:t>people centric </a:t>
            </a:r>
            <a:r>
              <a:rPr lang="en-US" sz="1400" dirty="0">
                <a:latin typeface="Arial"/>
                <a:cs typeface="Arial"/>
              </a:rPr>
              <a:t>and sustainable national health system supply chains to ensure equitable access to quality assured &amp; affordable health products -- </a:t>
            </a:r>
            <a:r>
              <a:rPr lang="en-US" sz="1400" i="1" dirty="0">
                <a:latin typeface="Arial"/>
                <a:cs typeface="Arial"/>
              </a:rPr>
              <a:t>(SC Roadmap)</a:t>
            </a:r>
            <a:endParaRPr lang="en-IN" sz="1600" i="1" dirty="0">
              <a:latin typeface="Arial"/>
              <a:cs typeface="Arial"/>
            </a:endParaRPr>
          </a:p>
        </p:txBody>
      </p:sp>
      <p:sp>
        <p:nvSpPr>
          <p:cNvPr id="20" name="Arrow: Up 19">
            <a:extLst>
              <a:ext uri="{FF2B5EF4-FFF2-40B4-BE49-F238E27FC236}">
                <a16:creationId xmlns:a16="http://schemas.microsoft.com/office/drawing/2014/main" id="{2D4D544F-3453-4D26-AAC5-D43EE5C9DDA6}"/>
              </a:ext>
            </a:extLst>
          </p:cNvPr>
          <p:cNvSpPr/>
          <p:nvPr/>
        </p:nvSpPr>
        <p:spPr>
          <a:xfrm>
            <a:off x="2971308" y="3413594"/>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Up 21">
            <a:extLst>
              <a:ext uri="{FF2B5EF4-FFF2-40B4-BE49-F238E27FC236}">
                <a16:creationId xmlns:a16="http://schemas.microsoft.com/office/drawing/2014/main" id="{EDFB3D5F-C120-4BA3-A7D5-ADD08D0D038B}"/>
              </a:ext>
            </a:extLst>
          </p:cNvPr>
          <p:cNvSpPr/>
          <p:nvPr/>
        </p:nvSpPr>
        <p:spPr>
          <a:xfrm>
            <a:off x="3349850" y="3413594"/>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Up 23">
            <a:extLst>
              <a:ext uri="{FF2B5EF4-FFF2-40B4-BE49-F238E27FC236}">
                <a16:creationId xmlns:a16="http://schemas.microsoft.com/office/drawing/2014/main" id="{EAD7B22E-A97D-4A1C-9FBF-D62B875CD301}"/>
              </a:ext>
            </a:extLst>
          </p:cNvPr>
          <p:cNvSpPr/>
          <p:nvPr/>
        </p:nvSpPr>
        <p:spPr>
          <a:xfrm>
            <a:off x="3723476" y="3416405"/>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Up 25">
            <a:extLst>
              <a:ext uri="{FF2B5EF4-FFF2-40B4-BE49-F238E27FC236}">
                <a16:creationId xmlns:a16="http://schemas.microsoft.com/office/drawing/2014/main" id="{A1D18476-412E-4B99-B242-F387ECB08EF1}"/>
              </a:ext>
            </a:extLst>
          </p:cNvPr>
          <p:cNvSpPr/>
          <p:nvPr/>
        </p:nvSpPr>
        <p:spPr>
          <a:xfrm>
            <a:off x="4051792" y="3413594"/>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Up 27">
            <a:extLst>
              <a:ext uri="{FF2B5EF4-FFF2-40B4-BE49-F238E27FC236}">
                <a16:creationId xmlns:a16="http://schemas.microsoft.com/office/drawing/2014/main" id="{4DE6AE6B-6F4F-4C27-AE77-E16DCA0FB99D}"/>
              </a:ext>
            </a:extLst>
          </p:cNvPr>
          <p:cNvSpPr/>
          <p:nvPr/>
        </p:nvSpPr>
        <p:spPr>
          <a:xfrm>
            <a:off x="4411737" y="3421581"/>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Arrow: Up 29">
            <a:extLst>
              <a:ext uri="{FF2B5EF4-FFF2-40B4-BE49-F238E27FC236}">
                <a16:creationId xmlns:a16="http://schemas.microsoft.com/office/drawing/2014/main" id="{4D6F65D4-DFF1-4C55-9690-461A5467DE43}"/>
              </a:ext>
            </a:extLst>
          </p:cNvPr>
          <p:cNvSpPr/>
          <p:nvPr/>
        </p:nvSpPr>
        <p:spPr>
          <a:xfrm>
            <a:off x="4790282" y="3416405"/>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Arrow: Up 31">
            <a:extLst>
              <a:ext uri="{FF2B5EF4-FFF2-40B4-BE49-F238E27FC236}">
                <a16:creationId xmlns:a16="http://schemas.microsoft.com/office/drawing/2014/main" id="{BC3633B8-0A57-4E3C-AABA-6A3E84A38963}"/>
              </a:ext>
            </a:extLst>
          </p:cNvPr>
          <p:cNvSpPr/>
          <p:nvPr/>
        </p:nvSpPr>
        <p:spPr>
          <a:xfrm>
            <a:off x="5098937" y="3421581"/>
            <a:ext cx="265471" cy="423068"/>
          </a:xfrm>
          <a:prstGeom prst="up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071E33C5-2B43-4F4D-9F84-FB51411F10F7}"/>
              </a:ext>
            </a:extLst>
          </p:cNvPr>
          <p:cNvSpPr txBox="1"/>
          <p:nvPr/>
        </p:nvSpPr>
        <p:spPr>
          <a:xfrm>
            <a:off x="1442345" y="2855654"/>
            <a:ext cx="5484363" cy="369332"/>
          </a:xfrm>
          <a:prstGeom prst="rect">
            <a:avLst/>
          </a:prstGeom>
          <a:noFill/>
        </p:spPr>
        <p:txBody>
          <a:bodyPr wrap="square" rtlCol="0">
            <a:spAutoFit/>
          </a:bodyPr>
          <a:lstStyle/>
          <a:p>
            <a:pPr algn="ctr"/>
            <a:r>
              <a:rPr lang="en-IN" b="1">
                <a:latin typeface="Arial" panose="020B0604020202020204" pitchFamily="34" charset="0"/>
                <a:cs typeface="Arial" panose="020B0604020202020204" pitchFamily="34" charset="0"/>
              </a:rPr>
              <a:t>The Global Fund Strategy 2017-2022 (&amp; Beyond)</a:t>
            </a:r>
          </a:p>
        </p:txBody>
      </p:sp>
      <p:pic>
        <p:nvPicPr>
          <p:cNvPr id="46" name="Picture 45" descr="A person holding a piece of paper&#10;&#10;Description automatically generated with medium confidence">
            <a:extLst>
              <a:ext uri="{FF2B5EF4-FFF2-40B4-BE49-F238E27FC236}">
                <a16:creationId xmlns:a16="http://schemas.microsoft.com/office/drawing/2014/main" id="{EF924A90-EFEC-49C9-9851-F5A677C5D5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93" b="6013"/>
          <a:stretch/>
        </p:blipFill>
        <p:spPr bwMode="auto">
          <a:xfrm>
            <a:off x="7514794" y="3076475"/>
            <a:ext cx="4677206" cy="2574659"/>
          </a:xfrm>
          <a:prstGeom prst="rect">
            <a:avLst/>
          </a:prstGeom>
          <a:noFill/>
          <a:ln>
            <a:noFill/>
          </a:ln>
          <a:extLst>
            <a:ext uri="{53640926-AAD7-44D8-BBD7-CCE9431645EC}">
              <a14:shadowObscured xmlns:a14="http://schemas.microsoft.com/office/drawing/2010/main"/>
            </a:ext>
          </a:extLst>
        </p:spPr>
      </p:pic>
      <p:sp>
        <p:nvSpPr>
          <p:cNvPr id="47" name="TextBox 46">
            <a:extLst>
              <a:ext uri="{FF2B5EF4-FFF2-40B4-BE49-F238E27FC236}">
                <a16:creationId xmlns:a16="http://schemas.microsoft.com/office/drawing/2014/main" id="{10844A21-E71D-4135-9F8E-013B750EEF0A}"/>
              </a:ext>
            </a:extLst>
          </p:cNvPr>
          <p:cNvSpPr txBox="1"/>
          <p:nvPr/>
        </p:nvSpPr>
        <p:spPr>
          <a:xfrm>
            <a:off x="7409180" y="5604228"/>
            <a:ext cx="6101080" cy="219227"/>
          </a:xfrm>
          <a:prstGeom prst="rect">
            <a:avLst/>
          </a:prstGeom>
          <a:noFill/>
        </p:spPr>
        <p:txBody>
          <a:bodyPr wrap="square">
            <a:spAutoFit/>
          </a:bodyPr>
          <a:lstStyle/>
          <a:p>
            <a:pPr>
              <a:lnSpc>
                <a:spcPct val="107000"/>
              </a:lnSpc>
              <a:spcAft>
                <a:spcPts val="800"/>
              </a:spcAft>
              <a:tabLst>
                <a:tab pos="2489200" algn="l"/>
                <a:tab pos="2914650" algn="l"/>
              </a:tabLst>
            </a:pPr>
            <a:r>
              <a:rPr lang="en-GB" sz="800" i="1" dirty="0">
                <a:solidFill>
                  <a:srgbClr val="414141"/>
                </a:solidFill>
                <a:effectLst/>
                <a:latin typeface="Californian FB" panose="0207040306080B030204" pitchFamily="18" charset="0"/>
                <a:ea typeface="Calibri" panose="020F0502020204030204" pitchFamily="34" charset="0"/>
                <a:cs typeface="Arial" panose="020B0604020202020204" pitchFamily="34" charset="0"/>
              </a:rPr>
              <a:t>Picture: © UNICEF / </a:t>
            </a:r>
            <a:r>
              <a:rPr lang="en-IN" sz="800" dirty="0">
                <a:effectLst/>
                <a:latin typeface="Californian FB" panose="0207040306080B030204" pitchFamily="18" charset="0"/>
                <a:ea typeface="Calibri" panose="020F0502020204030204" pitchFamily="34" charset="0"/>
                <a:cs typeface="Times New Roman" panose="02020603050405020304" pitchFamily="18" charset="0"/>
              </a:rPr>
              <a:t>Manyamba</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87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8C5E26-E110-4DAF-86EC-CACB8C7B4B0B}"/>
              </a:ext>
            </a:extLst>
          </p:cNvPr>
          <p:cNvSpPr/>
          <p:nvPr/>
        </p:nvSpPr>
        <p:spPr>
          <a:xfrm>
            <a:off x="0" y="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37A3828E-DEA2-417F-A062-03626BB7E41D}"/>
              </a:ext>
            </a:extLst>
          </p:cNvPr>
          <p:cNvSpPr>
            <a:spLocks noGrp="1"/>
          </p:cNvSpPr>
          <p:nvPr>
            <p:ph type="title"/>
          </p:nvPr>
        </p:nvSpPr>
        <p:spPr>
          <a:xfrm>
            <a:off x="838200" y="10796"/>
            <a:ext cx="10515600" cy="834410"/>
          </a:xfrm>
        </p:spPr>
        <p:txBody>
          <a:bodyPr/>
          <a:lstStyle/>
          <a:p>
            <a:pPr algn="ctr"/>
            <a:r>
              <a:rPr lang="en-IN">
                <a:solidFill>
                  <a:schemeClr val="bg1"/>
                </a:solidFill>
                <a:latin typeface="Arial" panose="020B0604020202020204" pitchFamily="34" charset="0"/>
                <a:cs typeface="Arial" panose="020B0604020202020204" pitchFamily="34" charset="0"/>
              </a:rPr>
              <a:t>Definitions</a:t>
            </a:r>
          </a:p>
        </p:txBody>
      </p:sp>
      <p:graphicFrame>
        <p:nvGraphicFramePr>
          <p:cNvPr id="10" name="Table 10">
            <a:extLst>
              <a:ext uri="{FF2B5EF4-FFF2-40B4-BE49-F238E27FC236}">
                <a16:creationId xmlns:a16="http://schemas.microsoft.com/office/drawing/2014/main" id="{AA4D067F-1B1F-46DD-B59A-0D61584191BF}"/>
              </a:ext>
            </a:extLst>
          </p:cNvPr>
          <p:cNvGraphicFramePr>
            <a:graphicFrameLocks noGrp="1"/>
          </p:cNvGraphicFramePr>
          <p:nvPr>
            <p:extLst>
              <p:ext uri="{D42A27DB-BD31-4B8C-83A1-F6EECF244321}">
                <p14:modId xmlns:p14="http://schemas.microsoft.com/office/powerpoint/2010/main" val="676319231"/>
              </p:ext>
            </p:extLst>
          </p:nvPr>
        </p:nvGraphicFramePr>
        <p:xfrm>
          <a:off x="353806" y="1077893"/>
          <a:ext cx="11468848" cy="4170238"/>
        </p:xfrm>
        <a:graphic>
          <a:graphicData uri="http://schemas.openxmlformats.org/drawingml/2006/table">
            <a:tbl>
              <a:tblPr firstRow="1" bandRow="1">
                <a:tableStyleId>{5C22544A-7EE6-4342-B048-85BDC9FD1C3A}</a:tableStyleId>
              </a:tblPr>
              <a:tblGrid>
                <a:gridCol w="2867212">
                  <a:extLst>
                    <a:ext uri="{9D8B030D-6E8A-4147-A177-3AD203B41FA5}">
                      <a16:colId xmlns:a16="http://schemas.microsoft.com/office/drawing/2014/main" val="1135240067"/>
                    </a:ext>
                  </a:extLst>
                </a:gridCol>
                <a:gridCol w="2867212">
                  <a:extLst>
                    <a:ext uri="{9D8B030D-6E8A-4147-A177-3AD203B41FA5}">
                      <a16:colId xmlns:a16="http://schemas.microsoft.com/office/drawing/2014/main" val="2680881214"/>
                    </a:ext>
                  </a:extLst>
                </a:gridCol>
                <a:gridCol w="2867212">
                  <a:extLst>
                    <a:ext uri="{9D8B030D-6E8A-4147-A177-3AD203B41FA5}">
                      <a16:colId xmlns:a16="http://schemas.microsoft.com/office/drawing/2014/main" val="354240459"/>
                    </a:ext>
                  </a:extLst>
                </a:gridCol>
                <a:gridCol w="2867212">
                  <a:extLst>
                    <a:ext uri="{9D8B030D-6E8A-4147-A177-3AD203B41FA5}">
                      <a16:colId xmlns:a16="http://schemas.microsoft.com/office/drawing/2014/main" val="606832158"/>
                    </a:ext>
                  </a:extLst>
                </a:gridCol>
              </a:tblGrid>
              <a:tr h="448347">
                <a:tc>
                  <a:txBody>
                    <a:bodyPr/>
                    <a:lstStyle/>
                    <a:p>
                      <a:pPr algn="ctr"/>
                      <a:r>
                        <a:rPr lang="en-IN">
                          <a:latin typeface="Arial"/>
                          <a:cs typeface="Arial"/>
                        </a:rPr>
                        <a:t>Capacity Development</a:t>
                      </a:r>
                    </a:p>
                  </a:txBody>
                  <a:tcPr>
                    <a:solidFill>
                      <a:srgbClr val="FF7B38"/>
                    </a:solidFill>
                  </a:tcPr>
                </a:tc>
                <a:tc>
                  <a:txBody>
                    <a:bodyPr/>
                    <a:lstStyle/>
                    <a:p>
                      <a:pPr algn="ctr"/>
                      <a:r>
                        <a:rPr lang="en-IN">
                          <a:latin typeface="Arial"/>
                          <a:cs typeface="Arial"/>
                        </a:rPr>
                        <a:t>Governance</a:t>
                      </a:r>
                    </a:p>
                  </a:txBody>
                  <a:tcPr>
                    <a:solidFill>
                      <a:srgbClr val="FF7B38"/>
                    </a:solidFill>
                  </a:tcPr>
                </a:tc>
                <a:tc>
                  <a:txBody>
                    <a:bodyPr/>
                    <a:lstStyle/>
                    <a:p>
                      <a:pPr algn="ctr"/>
                      <a:r>
                        <a:rPr lang="en-IN">
                          <a:latin typeface="Arial"/>
                          <a:cs typeface="Arial"/>
                        </a:rPr>
                        <a:t>Workforce Development</a:t>
                      </a:r>
                    </a:p>
                  </a:txBody>
                  <a:tcPr>
                    <a:solidFill>
                      <a:srgbClr val="FF7B38"/>
                    </a:solidFill>
                  </a:tcPr>
                </a:tc>
                <a:tc>
                  <a:txBody>
                    <a:bodyPr/>
                    <a:lstStyle/>
                    <a:p>
                      <a:pPr algn="ctr"/>
                      <a:r>
                        <a:rPr lang="en-IN">
                          <a:latin typeface="Arial"/>
                          <a:cs typeface="Arial"/>
                        </a:rPr>
                        <a:t>Framework</a:t>
                      </a:r>
                    </a:p>
                  </a:txBody>
                  <a:tcPr>
                    <a:solidFill>
                      <a:srgbClr val="FF7B38"/>
                    </a:solidFill>
                  </a:tcPr>
                </a:tc>
                <a:extLst>
                  <a:ext uri="{0D108BD9-81ED-4DB2-BD59-A6C34878D82A}">
                    <a16:rowId xmlns:a16="http://schemas.microsoft.com/office/drawing/2014/main" val="2344354828"/>
                  </a:ext>
                </a:extLst>
              </a:tr>
              <a:tr h="3721891">
                <a:tc>
                  <a:txBody>
                    <a:bodyPr/>
                    <a:lstStyle/>
                    <a:p>
                      <a:r>
                        <a:rPr lang="en-IN" sz="1400">
                          <a:latin typeface="Arial"/>
                          <a:cs typeface="Arial"/>
                        </a:rPr>
                        <a:t>By Capacity Development, we understand any action that aims at developing professional "capacities" and "capabilities" of an individual or an organisation to fulfil (autonomously) their responsibilities.</a:t>
                      </a:r>
                    </a:p>
                    <a:p>
                      <a:pPr lvl="0">
                        <a:buNone/>
                      </a:pPr>
                      <a:r>
                        <a:rPr lang="en-IN" sz="1400">
                          <a:latin typeface="Arial"/>
                          <a:cs typeface="Arial"/>
                        </a:rPr>
                        <a:t>Capacity Development can include a variety of activities in the areas of:</a:t>
                      </a:r>
                    </a:p>
                    <a:p>
                      <a:pPr lvl="0">
                        <a:buNone/>
                      </a:pPr>
                      <a:endParaRPr lang="en-IN" sz="1400">
                        <a:latin typeface="Arial" panose="020B0604020202020204" pitchFamily="34" charset="0"/>
                        <a:cs typeface="Arial" panose="020B0604020202020204" pitchFamily="34" charset="0"/>
                      </a:endParaRPr>
                    </a:p>
                    <a:p>
                      <a:pPr marL="285750" lvl="0" indent="-285750">
                        <a:buFontTx/>
                        <a:buChar char="-"/>
                      </a:pPr>
                      <a:r>
                        <a:rPr lang="en-IN" sz="1400">
                          <a:latin typeface="Arial"/>
                          <a:cs typeface="Arial"/>
                        </a:rPr>
                        <a:t>Workforce Development (Staffing, Skills, Working Conditions &amp; Motivation)</a:t>
                      </a:r>
                    </a:p>
                    <a:p>
                      <a:pPr marL="285750" lvl="0" indent="-285750">
                        <a:buFontTx/>
                        <a:buChar char="-"/>
                      </a:pPr>
                      <a:r>
                        <a:rPr lang="en-IN" sz="1400">
                          <a:latin typeface="Arial"/>
                          <a:cs typeface="Arial"/>
                        </a:rPr>
                        <a:t>Processes and systems, including information systems</a:t>
                      </a:r>
                    </a:p>
                    <a:p>
                      <a:pPr marL="285750" lvl="0" indent="-285750">
                        <a:buFontTx/>
                        <a:buChar char="-"/>
                      </a:pPr>
                      <a:r>
                        <a:rPr lang="en-IN" sz="1400">
                          <a:latin typeface="Arial"/>
                          <a:cs typeface="Arial"/>
                        </a:rPr>
                        <a:t>Infrastructures</a:t>
                      </a:r>
                    </a:p>
                  </a:txBody>
                  <a:tcPr>
                    <a:solidFill>
                      <a:srgbClr val="D9E8F4"/>
                    </a:solidFill>
                  </a:tcPr>
                </a:tc>
                <a:tc>
                  <a:txBody>
                    <a:bodyPr/>
                    <a:lstStyle/>
                    <a:p>
                      <a:pPr marL="0" marR="0" lvl="0" indent="0" algn="l">
                        <a:lnSpc>
                          <a:spcPct val="100000"/>
                        </a:lnSpc>
                        <a:spcBef>
                          <a:spcPct val="0"/>
                        </a:spcBef>
                        <a:spcAft>
                          <a:spcPct val="0"/>
                        </a:spcAft>
                        <a:buNone/>
                      </a:pPr>
                      <a:r>
                        <a:rPr lang="en-GB" sz="1400" kern="1200" noProof="0">
                          <a:solidFill>
                            <a:schemeClr val="dk1"/>
                          </a:solidFill>
                          <a:latin typeface="Arial"/>
                          <a:ea typeface="+mn-ea"/>
                          <a:cs typeface="Arial"/>
                        </a:rPr>
                        <a:t>How TGF recipients (e.g., Government Supply Chain Organisations), manage and govern their supply chain operations in the country (including human resource management).</a:t>
                      </a:r>
                    </a:p>
                    <a:p>
                      <a:pPr lvl="0" algn="l">
                        <a:buNone/>
                      </a:pPr>
                      <a:endParaRPr lang="en-IN" sz="1400" kern="1200">
                        <a:solidFill>
                          <a:schemeClr val="dk1"/>
                        </a:solidFill>
                        <a:latin typeface="Arial" panose="020B0604020202020204" pitchFamily="34" charset="0"/>
                        <a:ea typeface="+mn-ea"/>
                        <a:cs typeface="Arial" panose="020B0604020202020204" pitchFamily="34" charset="0"/>
                      </a:endParaRPr>
                    </a:p>
                  </a:txBody>
                  <a:tcPr>
                    <a:solidFill>
                      <a:srgbClr val="D9E8F4"/>
                    </a:solidFill>
                  </a:tcPr>
                </a:tc>
                <a:tc>
                  <a:txBody>
                    <a:bodyPr/>
                    <a:lstStyle/>
                    <a:p>
                      <a:r>
                        <a:rPr lang="en-US" sz="1400">
                          <a:latin typeface="Arial"/>
                          <a:cs typeface="Arial"/>
                        </a:rPr>
                        <a:t>How individual and collective human capital is built and organised to best support in-country supply chain management </a:t>
                      </a:r>
                    </a:p>
                    <a:p>
                      <a:endParaRPr lang="en-IN" sz="1400">
                        <a:latin typeface="Arial" panose="020B0604020202020204" pitchFamily="34" charset="0"/>
                        <a:cs typeface="Arial" panose="020B0604020202020204" pitchFamily="34" charset="0"/>
                      </a:endParaRPr>
                    </a:p>
                  </a:txBody>
                  <a:tcPr>
                    <a:solidFill>
                      <a:srgbClr val="D9E8F4"/>
                    </a:solidFill>
                  </a:tcPr>
                </a:tc>
                <a:tc>
                  <a:txBody>
                    <a:bodyPr/>
                    <a:lstStyle/>
                    <a:p>
                      <a:r>
                        <a:rPr lang="en-US" sz="1400">
                          <a:latin typeface="Arial"/>
                          <a:cs typeface="Arial"/>
                        </a:rPr>
                        <a:t>A set of rules (principles and policies), processes and tools designed to support diverse stakeholders to address complex issues</a:t>
                      </a:r>
                      <a:endParaRPr lang="en-IN" sz="1400">
                        <a:latin typeface="Arial"/>
                        <a:cs typeface="Arial"/>
                      </a:endParaRPr>
                    </a:p>
                  </a:txBody>
                  <a:tcPr>
                    <a:solidFill>
                      <a:srgbClr val="D9E8F4"/>
                    </a:solidFill>
                  </a:tcPr>
                </a:tc>
                <a:extLst>
                  <a:ext uri="{0D108BD9-81ED-4DB2-BD59-A6C34878D82A}">
                    <a16:rowId xmlns:a16="http://schemas.microsoft.com/office/drawing/2014/main" val="3768337840"/>
                  </a:ext>
                </a:extLst>
              </a:tr>
            </a:tbl>
          </a:graphicData>
        </a:graphic>
      </p:graphicFrame>
      <p:sp>
        <p:nvSpPr>
          <p:cNvPr id="14" name="Date Placeholder 13">
            <a:extLst>
              <a:ext uri="{FF2B5EF4-FFF2-40B4-BE49-F238E27FC236}">
                <a16:creationId xmlns:a16="http://schemas.microsoft.com/office/drawing/2014/main" id="{B8565588-8D75-43EC-88F8-E826562CCABA}"/>
              </a:ext>
            </a:extLst>
          </p:cNvPr>
          <p:cNvSpPr>
            <a:spLocks noGrp="1"/>
          </p:cNvSpPr>
          <p:nvPr>
            <p:ph type="dt" sz="half" idx="10"/>
          </p:nvPr>
        </p:nvSpPr>
        <p:spPr>
          <a:xfrm>
            <a:off x="838200" y="6590030"/>
            <a:ext cx="2743200" cy="365125"/>
          </a:xfrm>
        </p:spPr>
        <p:txBody>
          <a:bodyPr/>
          <a:lstStyle/>
          <a:p>
            <a:fld id="{8E947E68-D27F-490B-B1B6-E82F6C217E32}" type="datetime1">
              <a:rPr lang="en-US" sz="1000" smtClean="0">
                <a:latin typeface="Arial" panose="020B0604020202020204" pitchFamily="34" charset="0"/>
                <a:cs typeface="Arial" panose="020B0604020202020204" pitchFamily="34" charset="0"/>
              </a:rPr>
              <a:t>2/21/2022</a:t>
            </a:fld>
            <a:endParaRPr lang="en-GB" sz="1000" dirty="0">
              <a:latin typeface="Arial" panose="020B0604020202020204" pitchFamily="34" charset="0"/>
              <a:cs typeface="Arial" panose="020B0604020202020204" pitchFamily="34" charset="0"/>
            </a:endParaRPr>
          </a:p>
        </p:txBody>
      </p:sp>
      <p:sp>
        <p:nvSpPr>
          <p:cNvPr id="15" name="Footer Placeholder 14">
            <a:extLst>
              <a:ext uri="{FF2B5EF4-FFF2-40B4-BE49-F238E27FC236}">
                <a16:creationId xmlns:a16="http://schemas.microsoft.com/office/drawing/2014/main" id="{C111A7BD-405E-4ACA-8501-CC48FFB4BF4E}"/>
              </a:ext>
            </a:extLst>
          </p:cNvPr>
          <p:cNvSpPr>
            <a:spLocks noGrp="1"/>
          </p:cNvSpPr>
          <p:nvPr>
            <p:ph type="ftr" sz="quarter" idx="11"/>
          </p:nvPr>
        </p:nvSpPr>
        <p:spPr>
          <a:xfrm>
            <a:off x="4038600" y="6590030"/>
            <a:ext cx="4114800" cy="365125"/>
          </a:xfrm>
        </p:spPr>
        <p:txBody>
          <a:bodyPr/>
          <a:lstStyle/>
          <a:p>
            <a:r>
              <a:rPr lang="en-GB" sz="1000">
                <a:latin typeface="Arial" panose="020B0604020202020204" pitchFamily="34" charset="0"/>
                <a:cs typeface="Arial" panose="020B0604020202020204" pitchFamily="34" charset="0"/>
              </a:rPr>
              <a:t>www.peoplethatdeliver.org</a:t>
            </a:r>
          </a:p>
        </p:txBody>
      </p:sp>
      <p:sp>
        <p:nvSpPr>
          <p:cNvPr id="16" name="Slide Number Placeholder 15">
            <a:extLst>
              <a:ext uri="{FF2B5EF4-FFF2-40B4-BE49-F238E27FC236}">
                <a16:creationId xmlns:a16="http://schemas.microsoft.com/office/drawing/2014/main" id="{EA76E921-C365-490F-AD09-C06DB8DF7AF2}"/>
              </a:ext>
            </a:extLst>
          </p:cNvPr>
          <p:cNvSpPr>
            <a:spLocks noGrp="1"/>
          </p:cNvSpPr>
          <p:nvPr>
            <p:ph type="sldNum" sz="quarter" idx="12"/>
          </p:nvPr>
        </p:nvSpPr>
        <p:spPr>
          <a:xfrm>
            <a:off x="8610600" y="6590030"/>
            <a:ext cx="2743200" cy="365125"/>
          </a:xfrm>
        </p:spPr>
        <p:txBody>
          <a:bodyPr/>
          <a:lstStyle/>
          <a:p>
            <a:fld id="{567F1372-7088-954C-AEB1-2667EE89EF86}" type="slidenum">
              <a:rPr lang="en-GB" sz="1000" smtClean="0">
                <a:latin typeface="Arial" panose="020B0604020202020204" pitchFamily="34" charset="0"/>
                <a:cs typeface="Arial" panose="020B0604020202020204" pitchFamily="34" charset="0"/>
              </a:rPr>
              <a:t>20</a:t>
            </a:fld>
            <a:endParaRPr lang="en-GB" sz="1000">
              <a:latin typeface="Arial" panose="020B0604020202020204" pitchFamily="34" charset="0"/>
              <a:cs typeface="Arial" panose="020B0604020202020204" pitchFamily="34" charset="0"/>
            </a:endParaRPr>
          </a:p>
        </p:txBody>
      </p:sp>
      <p:sp>
        <p:nvSpPr>
          <p:cNvPr id="3" name="Star: 5 Points 2">
            <a:extLst>
              <a:ext uri="{FF2B5EF4-FFF2-40B4-BE49-F238E27FC236}">
                <a16:creationId xmlns:a16="http://schemas.microsoft.com/office/drawing/2014/main" id="{D83A1362-B9A9-4EAD-8590-D8C0BB753FF3}"/>
              </a:ext>
            </a:extLst>
          </p:cNvPr>
          <p:cNvSpPr/>
          <p:nvPr/>
        </p:nvSpPr>
        <p:spPr>
          <a:xfrm>
            <a:off x="1002890" y="5490694"/>
            <a:ext cx="875071" cy="796413"/>
          </a:xfrm>
          <a:prstGeom prst="star5">
            <a:avLst/>
          </a:prstGeom>
          <a:solidFill>
            <a:srgbClr val="FF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2B724CC-1EA1-4ADA-97B5-453F252C752B}"/>
              </a:ext>
            </a:extLst>
          </p:cNvPr>
          <p:cNvSpPr txBox="1"/>
          <p:nvPr/>
        </p:nvSpPr>
        <p:spPr>
          <a:xfrm>
            <a:off x="1877961" y="5573646"/>
            <a:ext cx="9861755" cy="738664"/>
          </a:xfrm>
          <a:prstGeom prst="rect">
            <a:avLst/>
          </a:prstGeom>
          <a:noFill/>
        </p:spPr>
        <p:txBody>
          <a:bodyPr wrap="square" rtlCol="0">
            <a:spAutoFit/>
          </a:bodyPr>
          <a:lstStyle/>
          <a:p>
            <a:r>
              <a:rPr lang="en-IN" sz="1400">
                <a:latin typeface="Arial" panose="020B0604020202020204" pitchFamily="34" charset="0"/>
                <a:cs typeface="Arial" panose="020B0604020202020204" pitchFamily="34" charset="0"/>
              </a:rPr>
              <a:t>In TGF’s latest Supply Chain Roadmap, the thematic area of Capacity Development aims to </a:t>
            </a:r>
            <a:r>
              <a:rPr lang="en-US" sz="1400" b="0" i="1" u="none" strike="noStrike" baseline="0">
                <a:solidFill>
                  <a:srgbClr val="000000"/>
                </a:solidFill>
                <a:latin typeface="Arial" panose="020B0604020202020204" pitchFamily="34" charset="0"/>
                <a:cs typeface="Arial" panose="020B0604020202020204" pitchFamily="34" charset="0"/>
              </a:rPr>
              <a:t>"Develop in-country SC capacity through </a:t>
            </a:r>
            <a:r>
              <a:rPr lang="en-US" sz="1400" b="1" i="1" u="none" strike="noStrike" baseline="0">
                <a:solidFill>
                  <a:srgbClr val="000000"/>
                </a:solidFill>
                <a:latin typeface="Arial" panose="020B0604020202020204" pitchFamily="34" charset="0"/>
                <a:cs typeface="Arial" panose="020B0604020202020204" pitchFamily="34" charset="0"/>
              </a:rPr>
              <a:t>professionalization </a:t>
            </a:r>
            <a:r>
              <a:rPr lang="en-US" sz="1400" b="0" i="1" u="none" strike="noStrike" baseline="0">
                <a:solidFill>
                  <a:srgbClr val="000000"/>
                </a:solidFill>
                <a:latin typeface="Arial" panose="020B0604020202020204" pitchFamily="34" charset="0"/>
                <a:cs typeface="Arial" panose="020B0604020202020204" pitchFamily="34" charset="0"/>
              </a:rPr>
              <a:t>of the supply chain, ensuring </a:t>
            </a:r>
            <a:r>
              <a:rPr lang="en-US" sz="1400" b="1" i="1" u="none" strike="noStrike" baseline="0">
                <a:solidFill>
                  <a:srgbClr val="000000"/>
                </a:solidFill>
                <a:latin typeface="Arial" panose="020B0604020202020204" pitchFamily="34" charset="0"/>
                <a:cs typeface="Arial" panose="020B0604020202020204" pitchFamily="34" charset="0"/>
              </a:rPr>
              <a:t>process sustainability</a:t>
            </a:r>
            <a:r>
              <a:rPr lang="en-US" sz="1400" b="0" i="1" u="none" strike="noStrike" baseline="0">
                <a:solidFill>
                  <a:srgbClr val="000000"/>
                </a:solidFill>
                <a:latin typeface="Arial" panose="020B0604020202020204" pitchFamily="34" charset="0"/>
                <a:cs typeface="Arial" panose="020B0604020202020204" pitchFamily="34" charset="0"/>
              </a:rPr>
              <a:t>, providing </a:t>
            </a:r>
            <a:r>
              <a:rPr lang="en-US" sz="1400" b="1" i="1" u="none" strike="noStrike" baseline="0">
                <a:solidFill>
                  <a:srgbClr val="000000"/>
                </a:solidFill>
                <a:latin typeface="Arial" panose="020B0604020202020204" pitchFamily="34" charset="0"/>
                <a:cs typeface="Arial" panose="020B0604020202020204" pitchFamily="34" charset="0"/>
              </a:rPr>
              <a:t>TA</a:t>
            </a:r>
            <a:r>
              <a:rPr lang="en-US" sz="1400" b="0" i="1" u="none" strike="noStrike" baseline="0">
                <a:solidFill>
                  <a:srgbClr val="000000"/>
                </a:solidFill>
                <a:latin typeface="Arial" panose="020B0604020202020204" pitchFamily="34" charset="0"/>
                <a:cs typeface="Arial" panose="020B0604020202020204" pitchFamily="34" charset="0"/>
              </a:rPr>
              <a:t>, strengthening </a:t>
            </a:r>
            <a:r>
              <a:rPr lang="en-US" sz="1400" b="1" i="1" u="none" strike="noStrike" baseline="0">
                <a:solidFill>
                  <a:srgbClr val="000000"/>
                </a:solidFill>
                <a:latin typeface="Arial" panose="020B0604020202020204" pitchFamily="34" charset="0"/>
                <a:cs typeface="Arial" panose="020B0604020202020204" pitchFamily="34" charset="0"/>
              </a:rPr>
              <a:t>last mile delivery </a:t>
            </a:r>
            <a:r>
              <a:rPr lang="en-US" sz="1400" b="0" i="1" u="none" strike="noStrike" baseline="0">
                <a:solidFill>
                  <a:srgbClr val="000000"/>
                </a:solidFill>
                <a:latin typeface="Arial" panose="020B0604020202020204" pitchFamily="34" charset="0"/>
                <a:cs typeface="Arial" panose="020B0604020202020204" pitchFamily="34" charset="0"/>
              </a:rPr>
              <a:t>and supporting </a:t>
            </a:r>
            <a:r>
              <a:rPr lang="en-US" sz="1400" b="1" i="1" u="none" strike="noStrike" baseline="0">
                <a:solidFill>
                  <a:srgbClr val="000000"/>
                </a:solidFill>
                <a:latin typeface="Arial" panose="020B0604020202020204" pitchFamily="34" charset="0"/>
                <a:cs typeface="Arial" panose="020B0604020202020204" pitchFamily="34" charset="0"/>
              </a:rPr>
              <a:t>institutional &amp; organizational capacity </a:t>
            </a:r>
            <a:r>
              <a:rPr lang="en-US" sz="1400" b="0" i="1" u="none" strike="noStrike" baseline="0">
                <a:solidFill>
                  <a:srgbClr val="000000"/>
                </a:solidFill>
                <a:latin typeface="Arial" panose="020B0604020202020204" pitchFamily="34" charset="0"/>
                <a:cs typeface="Arial" panose="020B0604020202020204" pitchFamily="34" charset="0"/>
              </a:rPr>
              <a:t>and capabilities strengthening" </a:t>
            </a:r>
            <a:endParaRPr lang="en-IN"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45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6692D6-F83B-4791-A761-3EE209496933}"/>
              </a:ext>
            </a:extLst>
          </p:cNvPr>
          <p:cNvSpPr/>
          <p:nvPr/>
        </p:nvSpPr>
        <p:spPr>
          <a:xfrm>
            <a:off x="0" y="-1016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BCA29D22-CE85-4077-A9B4-D6B7412ECCF0}"/>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Global Fund’s Supply Chain Investment Areas to Achieve the Vision</a:t>
            </a:r>
          </a:p>
        </p:txBody>
      </p:sp>
      <p:sp>
        <p:nvSpPr>
          <p:cNvPr id="5" name="TextBox 4">
            <a:extLst>
              <a:ext uri="{FF2B5EF4-FFF2-40B4-BE49-F238E27FC236}">
                <a16:creationId xmlns:a16="http://schemas.microsoft.com/office/drawing/2014/main" id="{15B08C2E-803B-4C6D-BF2D-9835C2BB1869}"/>
              </a:ext>
            </a:extLst>
          </p:cNvPr>
          <p:cNvSpPr txBox="1"/>
          <p:nvPr/>
        </p:nvSpPr>
        <p:spPr>
          <a:xfrm>
            <a:off x="1463040" y="879652"/>
            <a:ext cx="10596880" cy="461665"/>
          </a:xfrm>
          <a:prstGeom prst="rect">
            <a:avLst/>
          </a:prstGeom>
          <a:noFill/>
        </p:spPr>
        <p:txBody>
          <a:bodyPr wrap="square">
            <a:spAutoFit/>
          </a:bodyPr>
          <a:lstStyle/>
          <a:p>
            <a:r>
              <a:rPr lang="en-US" sz="1200" dirty="0">
                <a:latin typeface="Arial"/>
                <a:cs typeface="Arial"/>
              </a:rPr>
              <a:t>Strengthen and accelerate the development of efficient, agile, </a:t>
            </a:r>
            <a:r>
              <a:rPr lang="en-US" sz="1200" b="1" dirty="0">
                <a:solidFill>
                  <a:srgbClr val="FF7B38"/>
                </a:solidFill>
                <a:latin typeface="Arial"/>
                <a:cs typeface="Arial"/>
              </a:rPr>
              <a:t>people centric </a:t>
            </a:r>
            <a:r>
              <a:rPr lang="en-US" sz="1200" dirty="0">
                <a:latin typeface="Arial"/>
                <a:cs typeface="Arial"/>
              </a:rPr>
              <a:t>and sustainable national health system supply chains to ensure equitable access to quality assured &amp; affordable health products.</a:t>
            </a:r>
            <a:endParaRPr lang="en-IN" sz="1200" dirty="0"/>
          </a:p>
        </p:txBody>
      </p:sp>
      <p:graphicFrame>
        <p:nvGraphicFramePr>
          <p:cNvPr id="6" name="Table 6">
            <a:extLst>
              <a:ext uri="{FF2B5EF4-FFF2-40B4-BE49-F238E27FC236}">
                <a16:creationId xmlns:a16="http://schemas.microsoft.com/office/drawing/2014/main" id="{BC4B8751-3DE9-4575-B390-2C75DD9B5147}"/>
              </a:ext>
            </a:extLst>
          </p:cNvPr>
          <p:cNvGraphicFramePr>
            <a:graphicFrameLocks noGrp="1"/>
          </p:cNvGraphicFramePr>
          <p:nvPr>
            <p:extLst>
              <p:ext uri="{D42A27DB-BD31-4B8C-83A1-F6EECF244321}">
                <p14:modId xmlns:p14="http://schemas.microsoft.com/office/powerpoint/2010/main" val="3527772104"/>
              </p:ext>
            </p:extLst>
          </p:nvPr>
        </p:nvGraphicFramePr>
        <p:xfrm>
          <a:off x="203200" y="1882986"/>
          <a:ext cx="11856720" cy="4756911"/>
        </p:xfrm>
        <a:graphic>
          <a:graphicData uri="http://schemas.openxmlformats.org/drawingml/2006/table">
            <a:tbl>
              <a:tblPr firstRow="1" bandRow="1">
                <a:tableStyleId>{9DCAF9ED-07DC-4A11-8D7F-57B35C25682E}</a:tableStyleId>
              </a:tblPr>
              <a:tblGrid>
                <a:gridCol w="2371344">
                  <a:extLst>
                    <a:ext uri="{9D8B030D-6E8A-4147-A177-3AD203B41FA5}">
                      <a16:colId xmlns:a16="http://schemas.microsoft.com/office/drawing/2014/main" val="3250400845"/>
                    </a:ext>
                  </a:extLst>
                </a:gridCol>
                <a:gridCol w="2371344">
                  <a:extLst>
                    <a:ext uri="{9D8B030D-6E8A-4147-A177-3AD203B41FA5}">
                      <a16:colId xmlns:a16="http://schemas.microsoft.com/office/drawing/2014/main" val="375688154"/>
                    </a:ext>
                  </a:extLst>
                </a:gridCol>
                <a:gridCol w="2371344">
                  <a:extLst>
                    <a:ext uri="{9D8B030D-6E8A-4147-A177-3AD203B41FA5}">
                      <a16:colId xmlns:a16="http://schemas.microsoft.com/office/drawing/2014/main" val="3810767633"/>
                    </a:ext>
                  </a:extLst>
                </a:gridCol>
                <a:gridCol w="2371344">
                  <a:extLst>
                    <a:ext uri="{9D8B030D-6E8A-4147-A177-3AD203B41FA5}">
                      <a16:colId xmlns:a16="http://schemas.microsoft.com/office/drawing/2014/main" val="2748952826"/>
                    </a:ext>
                  </a:extLst>
                </a:gridCol>
                <a:gridCol w="2371344">
                  <a:extLst>
                    <a:ext uri="{9D8B030D-6E8A-4147-A177-3AD203B41FA5}">
                      <a16:colId xmlns:a16="http://schemas.microsoft.com/office/drawing/2014/main" val="392262999"/>
                    </a:ext>
                  </a:extLst>
                </a:gridCol>
              </a:tblGrid>
              <a:tr h="404452">
                <a:tc>
                  <a:txBody>
                    <a:bodyPr/>
                    <a:lstStyle/>
                    <a:p>
                      <a:pPr algn="ctr"/>
                      <a:r>
                        <a:rPr lang="en-IN" sz="1200" dirty="0">
                          <a:latin typeface="Arial" panose="020B0604020202020204" pitchFamily="34" charset="0"/>
                          <a:cs typeface="Arial" panose="020B0604020202020204" pitchFamily="34" charset="0"/>
                        </a:rPr>
                        <a:t>Coordination &amp; Advocacy</a:t>
                      </a:r>
                    </a:p>
                  </a:txBody>
                  <a:tcPr anchor="ctr"/>
                </a:tc>
                <a:tc>
                  <a:txBody>
                    <a:bodyPr/>
                    <a:lstStyle/>
                    <a:p>
                      <a:pPr algn="ctr"/>
                      <a:r>
                        <a:rPr lang="en-IN" sz="1200" dirty="0">
                          <a:latin typeface="Arial" panose="020B0604020202020204" pitchFamily="34" charset="0"/>
                          <a:cs typeface="Arial" panose="020B0604020202020204" pitchFamily="34" charset="0"/>
                        </a:rPr>
                        <a:t>Change Catalyst</a:t>
                      </a:r>
                    </a:p>
                  </a:txBody>
                  <a:tcPr anchor="ctr"/>
                </a:tc>
                <a:tc>
                  <a:txBody>
                    <a:bodyPr/>
                    <a:lstStyle/>
                    <a:p>
                      <a:pPr algn="ctr"/>
                      <a:r>
                        <a:rPr lang="en-IN" sz="1200" dirty="0">
                          <a:latin typeface="Arial" panose="020B0604020202020204" pitchFamily="34" charset="0"/>
                          <a:cs typeface="Arial" panose="020B0604020202020204" pitchFamily="34" charset="0"/>
                        </a:rPr>
                        <a:t>Capacity Development</a:t>
                      </a:r>
                    </a:p>
                  </a:txBody>
                  <a:tcPr anchor="ctr"/>
                </a:tc>
                <a:tc>
                  <a:txBody>
                    <a:bodyPr/>
                    <a:lstStyle/>
                    <a:p>
                      <a:pPr algn="ctr"/>
                      <a:r>
                        <a:rPr lang="en-IN" sz="1200" dirty="0">
                          <a:latin typeface="Arial" panose="020B0604020202020204" pitchFamily="34" charset="0"/>
                          <a:cs typeface="Arial" panose="020B0604020202020204" pitchFamily="34" charset="0"/>
                        </a:rPr>
                        <a:t>Fostering Innovation</a:t>
                      </a:r>
                    </a:p>
                  </a:txBody>
                  <a:tcPr anchor="ctr"/>
                </a:tc>
                <a:tc>
                  <a:txBody>
                    <a:bodyPr/>
                    <a:lstStyle/>
                    <a:p>
                      <a:pPr algn="ctr"/>
                      <a:r>
                        <a:rPr lang="en-IN" sz="1200" dirty="0">
                          <a:latin typeface="Arial" panose="020B0604020202020204" pitchFamily="34" charset="0"/>
                          <a:cs typeface="Arial" panose="020B0604020202020204" pitchFamily="34" charset="0"/>
                        </a:rPr>
                        <a:t>Optimizing Investments in SC</a:t>
                      </a:r>
                    </a:p>
                  </a:txBody>
                  <a:tcPr anchor="ctr"/>
                </a:tc>
                <a:extLst>
                  <a:ext uri="{0D108BD9-81ED-4DB2-BD59-A6C34878D82A}">
                    <a16:rowId xmlns:a16="http://schemas.microsoft.com/office/drawing/2014/main" val="1688562661"/>
                  </a:ext>
                </a:extLst>
              </a:tr>
              <a:tr h="798153">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Strengthen existing donor coordination mechanisms to facilitate alignment on priorities and agendas in support of country needs.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a:t>
                      </a:r>
                      <a:r>
                        <a:rPr lang="en-US" sz="800" b="0" dirty="0" err="1">
                          <a:latin typeface="Arial" panose="020B0604020202020204" pitchFamily="34" charset="0"/>
                          <a:cs typeface="Arial" panose="020B0604020202020204" pitchFamily="34" charset="0"/>
                        </a:rPr>
                        <a:t>MoH</a:t>
                      </a:r>
                      <a:r>
                        <a:rPr lang="en-US" sz="800" b="0" dirty="0">
                          <a:latin typeface="Arial" panose="020B0604020202020204" pitchFamily="34" charset="0"/>
                          <a:cs typeface="Arial" panose="020B0604020202020204" pitchFamily="34" charset="0"/>
                        </a:rPr>
                        <a:t> to develop comprehensive national SC strategic plans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Analyze SC related data to assess capacity and capabilities to identify priority areas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the development of innovative solution for data management such as crowd sourcing</a:t>
                      </a:r>
                    </a:p>
                    <a:p>
                      <a:r>
                        <a:rPr lang="en-US" sz="800" b="0" dirty="0">
                          <a:latin typeface="Arial" panose="020B0604020202020204" pitchFamily="34" charset="0"/>
                          <a:cs typeface="Arial" panose="020B0604020202020204" pitchFamily="34" charset="0"/>
                        </a:rPr>
                        <a:t>platforms to improve access beyond health facilities, innovative data reporting tools.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Regularly meet with other donors to share and align investment agendas at global and local</a:t>
                      </a:r>
                    </a:p>
                    <a:p>
                      <a:r>
                        <a:rPr lang="en-US" sz="800" b="0" dirty="0">
                          <a:latin typeface="Arial" panose="020B0604020202020204" pitchFamily="34" charset="0"/>
                          <a:cs typeface="Arial" panose="020B0604020202020204" pitchFamily="34" charset="0"/>
                        </a:rPr>
                        <a:t>level (e.g., through quarterly meetings)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6115102"/>
                  </a:ext>
                </a:extLst>
              </a:tr>
              <a:tr h="725593">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Reinforce and leverage existing coordination mechanisms at country level </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Understand successes and failures of past strategies, identify benchmarks and identify best</a:t>
                      </a:r>
                    </a:p>
                    <a:p>
                      <a:r>
                        <a:rPr lang="en-US" sz="800" b="0" dirty="0">
                          <a:latin typeface="Arial" panose="020B0604020202020204" pitchFamily="34" charset="0"/>
                          <a:cs typeface="Arial" panose="020B0604020202020204" pitchFamily="34" charset="0"/>
                        </a:rPr>
                        <a:t>practices to be replicated, including country stewardship in the development of national SC strategies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Assess in country SC design, networks, infrastructures and performance and provide guidelines to improve it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Finance non-traditional players / small players / PRs developing new solutions in collaboration with</a:t>
                      </a:r>
                    </a:p>
                    <a:p>
                      <a:r>
                        <a:rPr lang="en-US" sz="800" b="0" dirty="0">
                          <a:latin typeface="Arial" panose="020B0604020202020204" pitchFamily="34" charset="0"/>
                          <a:cs typeface="Arial" panose="020B0604020202020204" pitchFamily="34" charset="0"/>
                        </a:rPr>
                        <a:t>ministries and governments (e.g., improvement of distribution)</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Jointly develop with partners standard investment cases , with differentiated time horizons</a:t>
                      </a:r>
                    </a:p>
                    <a:p>
                      <a:r>
                        <a:rPr lang="en-US" sz="800" b="0" dirty="0">
                          <a:latin typeface="Arial" panose="020B0604020202020204" pitchFamily="34" charset="0"/>
                          <a:cs typeface="Arial" panose="020B0604020202020204" pitchFamily="34" charset="0"/>
                        </a:rPr>
                        <a:t>corresponding to the specificities of each investment (e.g., MIS, etc.)</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2722322"/>
                  </a:ext>
                </a:extLst>
              </a:tr>
              <a:tr h="725593">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Map stakeholders' SC engagement to define strategies &amp; align investments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Share best practices with countries and support development of application &amp; standards to</a:t>
                      </a:r>
                    </a:p>
                    <a:p>
                      <a:r>
                        <a:rPr lang="en-US" sz="800" b="0" dirty="0">
                          <a:latin typeface="Arial" panose="020B0604020202020204" pitchFamily="34" charset="0"/>
                          <a:cs typeface="Arial" panose="020B0604020202020204" pitchFamily="34" charset="0"/>
                        </a:rPr>
                        <a:t>drive Supply Chain operations (incl. information system implementation, private sector engagement,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organizational design to include adequate SC roles, appropriate recruitment, retention and motivation practices (incl. ongoing capacity development)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Analyze and leverage private sector strategies &amp; best practices to develop public competencies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Through Strategic Initiatives, ensure the financing of critical SC enablers based on in country SC performance</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1536609"/>
                  </a:ext>
                </a:extLst>
              </a:tr>
              <a:tr h="677221">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Ensure effective partner engagement in the review of country grant applications, aiming the right level of ambition &amp; financing to support SC strengthening efforts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routine maturity assessments of national SC to inform progress monitoring, investment</a:t>
                      </a:r>
                    </a:p>
                    <a:p>
                      <a:r>
                        <a:rPr lang="en-US" sz="800" b="0" dirty="0">
                          <a:latin typeface="Arial" panose="020B0604020202020204" pitchFamily="34" charset="0"/>
                          <a:cs typeface="Arial" panose="020B0604020202020204" pitchFamily="34" charset="0"/>
                        </a:rPr>
                        <a:t>planning and updating of established masterplans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the design of new SC ownership / governance models and accountability mechanisms, in</a:t>
                      </a:r>
                    </a:p>
                    <a:p>
                      <a:r>
                        <a:rPr lang="en-US" sz="800" b="0" dirty="0">
                          <a:latin typeface="Arial" panose="020B0604020202020204" pitchFamily="34" charset="0"/>
                          <a:cs typeface="Arial" panose="020B0604020202020204" pitchFamily="34" charset="0"/>
                        </a:rPr>
                        <a:t>close collaboration with governments and donors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Develop a knowledge hub / Center of expertise on SC topics to share best practices among</a:t>
                      </a:r>
                    </a:p>
                    <a:p>
                      <a:r>
                        <a:rPr lang="en-US" sz="800" b="0" dirty="0">
                          <a:latin typeface="Arial" panose="020B0604020202020204" pitchFamily="34" charset="0"/>
                          <a:cs typeface="Arial" panose="020B0604020202020204" pitchFamily="34" charset="0"/>
                        </a:rPr>
                        <a:t>countries, external partners and private sector players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Use data driven approaches to drive efficiency and to identify the most critical risks &amp; needs in countries, to be financed through grants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4471485"/>
                  </a:ext>
                </a:extLst>
              </a:tr>
              <a:tr h="677221">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Leverage catalytic funding from strategic initiatives to improve grant spending and advocacy of best practices (e.g., private sector engagement)</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Conduct market assessment of service providers (e.g., 3PLs and 4PLs) for key functions, and encourage contracting of 3PL and 4PL providers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Provide best practices to define and implement efficient performance KPIs , tools for SC oversight, and</a:t>
                      </a:r>
                    </a:p>
                    <a:p>
                      <a:r>
                        <a:rPr lang="en-US" sz="800" b="0" dirty="0">
                          <a:latin typeface="Arial" panose="020B0604020202020204" pitchFamily="34" charset="0"/>
                          <a:cs typeface="Arial" panose="020B0604020202020204" pitchFamily="34" charset="0"/>
                        </a:rPr>
                        <a:t>process sustainability (SOPs, job aids, daily management systems,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Map innovation agenda of external partners to ensure coordination on innovation work, leverage</a:t>
                      </a:r>
                    </a:p>
                    <a:p>
                      <a:r>
                        <a:rPr lang="en-US" sz="800" b="0" dirty="0">
                          <a:latin typeface="Arial" panose="020B0604020202020204" pitchFamily="34" charset="0"/>
                          <a:cs typeface="Arial" panose="020B0604020202020204" pitchFamily="34" charset="0"/>
                        </a:rPr>
                        <a:t>best approaches, and avoid duplication of effort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Advise countries on optimal investments to be made to address identified needs and risks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5972774"/>
                  </a:ext>
                </a:extLst>
              </a:tr>
              <a:tr h="677221">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Provide support to SC forums (e.g., GHSC summit, HHL Conference, GS1 summit, etc...) to increase visibility of SC improvement activities &amp; lessons learnt globally</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Promote the adoption of tools and processes to increase efficiency and effectiveness of the</a:t>
                      </a:r>
                    </a:p>
                    <a:p>
                      <a:r>
                        <a:rPr lang="en-US" sz="800" b="0" dirty="0">
                          <a:latin typeface="Arial" panose="020B0604020202020204" pitchFamily="34" charset="0"/>
                          <a:cs typeface="Arial" panose="020B0604020202020204" pitchFamily="34" charset="0"/>
                        </a:rPr>
                        <a:t>supply chain (e.g., Lean Six Sigma, root cause analysis, economic cost analysis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Provide inputs on prioritized topics : leadership [STEP], development of specific skills in a sustainable</a:t>
                      </a:r>
                    </a:p>
                    <a:p>
                      <a:r>
                        <a:rPr lang="en-US" sz="800" b="0" dirty="0">
                          <a:latin typeface="Arial" panose="020B0604020202020204" pitchFamily="34" charset="0"/>
                          <a:cs typeface="Arial" panose="020B0604020202020204" pitchFamily="34" charset="0"/>
                        </a:rPr>
                        <a:t>way, etc.</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Develop partnerships with educational institutions (e.g., professional associations, universities) and</a:t>
                      </a:r>
                    </a:p>
                    <a:p>
                      <a:r>
                        <a:rPr lang="en-US" sz="800" b="0" dirty="0">
                          <a:latin typeface="Arial" panose="020B0604020202020204" pitchFamily="34" charset="0"/>
                          <a:cs typeface="Arial" panose="020B0604020202020204" pitchFamily="34" charset="0"/>
                        </a:rPr>
                        <a:t>SC organizations to generate SC innovations incubators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Advise countries on how to articulate the different steps of the SC investment activities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453510"/>
                  </a:ext>
                </a:extLst>
              </a:tr>
            </a:tbl>
          </a:graphicData>
        </a:graphic>
      </p:graphicFrame>
      <p:sp>
        <p:nvSpPr>
          <p:cNvPr id="7" name="TextBox 6">
            <a:extLst>
              <a:ext uri="{FF2B5EF4-FFF2-40B4-BE49-F238E27FC236}">
                <a16:creationId xmlns:a16="http://schemas.microsoft.com/office/drawing/2014/main" id="{4F38BA5A-BD8E-4409-B9D5-9289E69639E0}"/>
              </a:ext>
            </a:extLst>
          </p:cNvPr>
          <p:cNvSpPr txBox="1"/>
          <p:nvPr/>
        </p:nvSpPr>
        <p:spPr>
          <a:xfrm>
            <a:off x="203200" y="914468"/>
            <a:ext cx="1706880" cy="307777"/>
          </a:xfrm>
          <a:prstGeom prst="rect">
            <a:avLst/>
          </a:prstGeom>
          <a:noFill/>
        </p:spPr>
        <p:txBody>
          <a:bodyPr wrap="square" rtlCol="0">
            <a:spAutoFit/>
          </a:bodyPr>
          <a:lstStyle/>
          <a:p>
            <a:r>
              <a:rPr lang="en-IN" sz="1400" u="sng" dirty="0">
                <a:latin typeface="Arial" panose="020B0604020202020204" pitchFamily="34" charset="0"/>
                <a:cs typeface="Arial" panose="020B0604020202020204" pitchFamily="34" charset="0"/>
              </a:rPr>
              <a:t>SC Vision:</a:t>
            </a:r>
          </a:p>
        </p:txBody>
      </p:sp>
      <p:sp>
        <p:nvSpPr>
          <p:cNvPr id="8" name="TextBox 7">
            <a:extLst>
              <a:ext uri="{FF2B5EF4-FFF2-40B4-BE49-F238E27FC236}">
                <a16:creationId xmlns:a16="http://schemas.microsoft.com/office/drawing/2014/main" id="{A767390C-97C4-4B07-A298-FB9B6499C376}"/>
              </a:ext>
            </a:extLst>
          </p:cNvPr>
          <p:cNvSpPr txBox="1"/>
          <p:nvPr/>
        </p:nvSpPr>
        <p:spPr>
          <a:xfrm>
            <a:off x="873760" y="1452880"/>
            <a:ext cx="10332720" cy="369332"/>
          </a:xfrm>
          <a:prstGeom prst="rect">
            <a:avLst/>
          </a:prstGeom>
          <a:noFill/>
        </p:spPr>
        <p:txBody>
          <a:bodyPr wrap="square" rtlCol="0">
            <a:spAutoFit/>
          </a:bodyPr>
          <a:lstStyle/>
          <a:p>
            <a:pPr algn="ctr"/>
            <a:r>
              <a:rPr lang="en-IN" i="1" dirty="0">
                <a:latin typeface="Arial" panose="020B0604020202020204" pitchFamily="34" charset="0"/>
                <a:cs typeface="Arial" panose="020B0604020202020204" pitchFamily="34" charset="0"/>
              </a:rPr>
              <a:t>Investment Areas: </a:t>
            </a:r>
            <a:r>
              <a:rPr lang="en-IN" b="1" i="1" dirty="0">
                <a:latin typeface="Arial" panose="020B0604020202020204" pitchFamily="34" charset="0"/>
                <a:cs typeface="Arial" panose="020B0604020202020204" pitchFamily="34" charset="0"/>
              </a:rPr>
              <a:t>As per Supply Chain Roadmap</a:t>
            </a:r>
          </a:p>
        </p:txBody>
      </p:sp>
      <p:cxnSp>
        <p:nvCxnSpPr>
          <p:cNvPr id="10" name="Straight Connector 9">
            <a:extLst>
              <a:ext uri="{FF2B5EF4-FFF2-40B4-BE49-F238E27FC236}">
                <a16:creationId xmlns:a16="http://schemas.microsoft.com/office/drawing/2014/main" id="{86E49F87-9868-408A-88FA-50C7413F998E}"/>
              </a:ext>
            </a:extLst>
          </p:cNvPr>
          <p:cNvCxnSpPr/>
          <p:nvPr/>
        </p:nvCxnSpPr>
        <p:spPr>
          <a:xfrm>
            <a:off x="782320" y="1839519"/>
            <a:ext cx="101295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B674E2-0BF0-4D15-9678-2799216CD4A9}"/>
              </a:ext>
            </a:extLst>
          </p:cNvPr>
          <p:cNvSpPr txBox="1"/>
          <p:nvPr/>
        </p:nvSpPr>
        <p:spPr>
          <a:xfrm>
            <a:off x="132080" y="6645665"/>
            <a:ext cx="6099586" cy="215444"/>
          </a:xfrm>
          <a:prstGeom prst="rect">
            <a:avLst/>
          </a:prstGeom>
          <a:noFill/>
        </p:spPr>
        <p:txBody>
          <a:bodyPr wrap="square">
            <a:spAutoFit/>
          </a:bodyPr>
          <a:lstStyle/>
          <a:p>
            <a:r>
              <a:rPr lang="en-IN" sz="800" i="1" dirty="0">
                <a:latin typeface="Arial" panose="020B0604020202020204" pitchFamily="34" charset="0"/>
                <a:cs typeface="Arial" panose="020B0604020202020204" pitchFamily="34" charset="0"/>
              </a:rPr>
              <a:t>*Not All areas are listed in the table</a:t>
            </a:r>
          </a:p>
        </p:txBody>
      </p:sp>
    </p:spTree>
    <p:extLst>
      <p:ext uri="{BB962C8B-B14F-4D97-AF65-F5344CB8AC3E}">
        <p14:creationId xmlns:p14="http://schemas.microsoft.com/office/powerpoint/2010/main" val="330581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751FE8-B386-4BE8-8ACD-2CACADEC226A}"/>
              </a:ext>
            </a:extLst>
          </p:cNvPr>
          <p:cNvSpPr/>
          <p:nvPr/>
        </p:nvSpPr>
        <p:spPr>
          <a:xfrm>
            <a:off x="1798320" y="1706880"/>
            <a:ext cx="8580120" cy="2118360"/>
          </a:xfrm>
          <a:prstGeom prst="roundRect">
            <a:avLst/>
          </a:prstGeom>
          <a:solidFill>
            <a:srgbClr val="25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Arial" panose="020B0604020202020204" pitchFamily="34" charset="0"/>
                <a:cs typeface="Arial" panose="020B0604020202020204" pitchFamily="34" charset="0"/>
              </a:rPr>
              <a:t>Investment Areas quite similar to Supply Chain Roadmap were also depicted in the PSM – Strategic Initiative 2021-23, and the TA pool instituted The Global Fund’s Supply Chain team were given 4 workstreams under which Investments were supposed to be made.</a:t>
            </a:r>
          </a:p>
        </p:txBody>
      </p:sp>
      <p:sp>
        <p:nvSpPr>
          <p:cNvPr id="3" name="TextBox 2">
            <a:extLst>
              <a:ext uri="{FF2B5EF4-FFF2-40B4-BE49-F238E27FC236}">
                <a16:creationId xmlns:a16="http://schemas.microsoft.com/office/drawing/2014/main" id="{FAD98A28-8AC6-4B4B-9629-7868C52FDBC5}"/>
              </a:ext>
            </a:extLst>
          </p:cNvPr>
          <p:cNvSpPr txBox="1"/>
          <p:nvPr/>
        </p:nvSpPr>
        <p:spPr>
          <a:xfrm>
            <a:off x="2788920" y="4754880"/>
            <a:ext cx="6492240" cy="338554"/>
          </a:xfrm>
          <a:prstGeom prst="rect">
            <a:avLst/>
          </a:prstGeom>
          <a:noFill/>
        </p:spPr>
        <p:txBody>
          <a:bodyPr wrap="square" rtlCol="0">
            <a:spAutoFit/>
          </a:bodyPr>
          <a:lstStyle/>
          <a:p>
            <a:pPr algn="ctr"/>
            <a:r>
              <a:rPr lang="en-IN" sz="1600" i="1" dirty="0">
                <a:latin typeface="Arial" panose="020B0604020202020204" pitchFamily="34" charset="0"/>
                <a:cs typeface="Arial" panose="020B0604020202020204" pitchFamily="34" charset="0"/>
              </a:rPr>
              <a:t>The next slide depicts these 4 workstreams under PSM – SI 2021-23</a:t>
            </a:r>
          </a:p>
        </p:txBody>
      </p:sp>
    </p:spTree>
    <p:extLst>
      <p:ext uri="{BB962C8B-B14F-4D97-AF65-F5344CB8AC3E}">
        <p14:creationId xmlns:p14="http://schemas.microsoft.com/office/powerpoint/2010/main" val="367561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F74152-586A-4A68-9780-B8694344BD4D}"/>
              </a:ext>
            </a:extLst>
          </p:cNvPr>
          <p:cNvSpPr/>
          <p:nvPr/>
        </p:nvSpPr>
        <p:spPr>
          <a:xfrm>
            <a:off x="0" y="-1016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FB8DC9C3-CB24-434F-938B-9CC82F097985}"/>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Workstreams under PSM-SI 2021-23</a:t>
            </a:r>
          </a:p>
        </p:txBody>
      </p:sp>
      <p:graphicFrame>
        <p:nvGraphicFramePr>
          <p:cNvPr id="4" name="Table 4">
            <a:extLst>
              <a:ext uri="{FF2B5EF4-FFF2-40B4-BE49-F238E27FC236}">
                <a16:creationId xmlns:a16="http://schemas.microsoft.com/office/drawing/2014/main" id="{F41733F3-C845-4626-A7B8-1A928E9E4014}"/>
              </a:ext>
            </a:extLst>
          </p:cNvPr>
          <p:cNvGraphicFramePr>
            <a:graphicFrameLocks noGrp="1"/>
          </p:cNvGraphicFramePr>
          <p:nvPr>
            <p:extLst>
              <p:ext uri="{D42A27DB-BD31-4B8C-83A1-F6EECF244321}">
                <p14:modId xmlns:p14="http://schemas.microsoft.com/office/powerpoint/2010/main" val="3094507986"/>
              </p:ext>
            </p:extLst>
          </p:nvPr>
        </p:nvGraphicFramePr>
        <p:xfrm>
          <a:off x="259080" y="973564"/>
          <a:ext cx="11734800" cy="5576149"/>
        </p:xfrm>
        <a:graphic>
          <a:graphicData uri="http://schemas.openxmlformats.org/drawingml/2006/table">
            <a:tbl>
              <a:tblPr firstRow="1" bandRow="1">
                <a:tableStyleId>{72833802-FEF1-4C79-8D5D-14CF1EAF98D9}</a:tableStyleId>
              </a:tblPr>
              <a:tblGrid>
                <a:gridCol w="2933700">
                  <a:extLst>
                    <a:ext uri="{9D8B030D-6E8A-4147-A177-3AD203B41FA5}">
                      <a16:colId xmlns:a16="http://schemas.microsoft.com/office/drawing/2014/main" val="2397400850"/>
                    </a:ext>
                  </a:extLst>
                </a:gridCol>
                <a:gridCol w="2933700">
                  <a:extLst>
                    <a:ext uri="{9D8B030D-6E8A-4147-A177-3AD203B41FA5}">
                      <a16:colId xmlns:a16="http://schemas.microsoft.com/office/drawing/2014/main" val="3574080288"/>
                    </a:ext>
                  </a:extLst>
                </a:gridCol>
                <a:gridCol w="2933700">
                  <a:extLst>
                    <a:ext uri="{9D8B030D-6E8A-4147-A177-3AD203B41FA5}">
                      <a16:colId xmlns:a16="http://schemas.microsoft.com/office/drawing/2014/main" val="2860987834"/>
                    </a:ext>
                  </a:extLst>
                </a:gridCol>
                <a:gridCol w="2933700">
                  <a:extLst>
                    <a:ext uri="{9D8B030D-6E8A-4147-A177-3AD203B41FA5}">
                      <a16:colId xmlns:a16="http://schemas.microsoft.com/office/drawing/2014/main" val="1701177392"/>
                    </a:ext>
                  </a:extLst>
                </a:gridCol>
              </a:tblGrid>
              <a:tr h="685038">
                <a:tc>
                  <a:txBody>
                    <a:bodyPr/>
                    <a:lstStyle/>
                    <a:p>
                      <a:pPr algn="ctr"/>
                      <a:r>
                        <a:rPr lang="en-IN" sz="1600" dirty="0">
                          <a:latin typeface="Arial" panose="020B0604020202020204" pitchFamily="34" charset="0"/>
                          <a:cs typeface="Arial" panose="020B0604020202020204" pitchFamily="34" charset="0"/>
                        </a:rPr>
                        <a:t>Sustainable Governance</a:t>
                      </a:r>
                    </a:p>
                  </a:txBody>
                  <a:tcPr anchor="ctr"/>
                </a:tc>
                <a:tc>
                  <a:txBody>
                    <a:bodyPr/>
                    <a:lstStyle/>
                    <a:p>
                      <a:pPr algn="ctr"/>
                      <a:r>
                        <a:rPr lang="en-IN" sz="1600" dirty="0">
                          <a:latin typeface="Arial" panose="020B0604020202020204" pitchFamily="34" charset="0"/>
                          <a:cs typeface="Arial" panose="020B0604020202020204" pitchFamily="34" charset="0"/>
                        </a:rPr>
                        <a:t>Planning &amp; Innovation</a:t>
                      </a:r>
                    </a:p>
                  </a:txBody>
                  <a:tcPr anchor="ctr"/>
                </a:tc>
                <a:tc>
                  <a:txBody>
                    <a:bodyPr/>
                    <a:lstStyle/>
                    <a:p>
                      <a:pPr algn="ctr"/>
                      <a:r>
                        <a:rPr lang="en-IN" sz="1600" dirty="0">
                          <a:latin typeface="Arial" panose="020B0604020202020204" pitchFamily="34" charset="0"/>
                          <a:cs typeface="Arial" panose="020B0604020202020204" pitchFamily="34" charset="0"/>
                        </a:rPr>
                        <a:t>Supply Chain Design</a:t>
                      </a:r>
                    </a:p>
                  </a:txBody>
                  <a:tcPr anchor="ctr"/>
                </a:tc>
                <a:tc>
                  <a:txBody>
                    <a:bodyPr/>
                    <a:lstStyle/>
                    <a:p>
                      <a:pPr algn="ctr"/>
                      <a:r>
                        <a:rPr lang="en-IN" sz="1600" dirty="0">
                          <a:latin typeface="Arial" panose="020B0604020202020204" pitchFamily="34" charset="0"/>
                          <a:cs typeface="Arial" panose="020B0604020202020204" pitchFamily="34" charset="0"/>
                        </a:rPr>
                        <a:t>Private Sector Engagement</a:t>
                      </a:r>
                    </a:p>
                  </a:txBody>
                  <a:tcPr anchor="ctr"/>
                </a:tc>
                <a:extLst>
                  <a:ext uri="{0D108BD9-81ED-4DB2-BD59-A6C34878D82A}">
                    <a16:rowId xmlns:a16="http://schemas.microsoft.com/office/drawing/2014/main" val="2566783328"/>
                  </a:ext>
                </a:extLst>
              </a:tr>
              <a:tr h="688681">
                <a:tc>
                  <a:txBody>
                    <a:bodyPr/>
                    <a:lstStyle/>
                    <a:p>
                      <a:pPr algn="l"/>
                      <a:r>
                        <a:rPr lang="en-US" sz="900" dirty="0">
                          <a:latin typeface="Arial" panose="020B0604020202020204" pitchFamily="34" charset="0"/>
                          <a:cs typeface="Arial" panose="020B0604020202020204" pitchFamily="34" charset="0"/>
                        </a:rPr>
                        <a:t>Evaluate capacities, capabilities, working conditions and motivations of human resources (within MOH, PRs, CMSs and other entities) to identify the skills and staff required to deliver on programmatic priorities.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Conduct stakeholder readiness, market analysis, packaging analysis, information systems analysis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Assess and redesign existing storage and distribution networks to achieve consolidation and centralization of storage locations, crossdocking capacity and route optimization</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Support the development of country appropriate policy using toolkits, best practices and south-to-south dialogues to catalyze private sector engagement</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20581866"/>
                  </a:ext>
                </a:extLst>
              </a:tr>
              <a:tr h="685038">
                <a:tc>
                  <a:txBody>
                    <a:bodyPr/>
                    <a:lstStyle/>
                    <a:p>
                      <a:pPr algn="l"/>
                      <a:r>
                        <a:rPr lang="en-US" sz="900" dirty="0">
                          <a:latin typeface="Arial" panose="020B0604020202020204" pitchFamily="34" charset="0"/>
                          <a:cs typeface="Arial" panose="020B0604020202020204" pitchFamily="34" charset="0"/>
                        </a:rPr>
                        <a:t>Develop long-term country SC master plans and SC human resources for health guiding policies to support strengthening of capabilities and capacities within the supply chain entities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Rationalization and standardization of all Master Data in systems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Assess warehouses for compliance, capacity, suitability for storage of pharmaceutical products and identification of required improvements using lean six sigma approach</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Develop and implement strategies, capabilities and best practices to integrate private sector partners into the SC as long-term strategic partners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79739430"/>
                  </a:ext>
                </a:extLst>
              </a:tr>
              <a:tr h="685038">
                <a:tc>
                  <a:txBody>
                    <a:bodyPr/>
                    <a:lstStyle/>
                    <a:p>
                      <a:pPr algn="l"/>
                      <a:r>
                        <a:rPr lang="en-US" sz="900" dirty="0">
                          <a:latin typeface="Arial" panose="020B0604020202020204" pitchFamily="34" charset="0"/>
                          <a:cs typeface="Arial" panose="020B0604020202020204" pitchFamily="34" charset="0"/>
                        </a:rPr>
                        <a:t>In line with national needs and policy frameworks, develop tailored SC capability development programs to address gaps and ensure sustainable capacity building</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Support the implementation of information systems (global goods) including LMIS, LIS, WMS, RIS, control towers, transit applications and relevant dashboards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IN" sz="900" dirty="0">
                          <a:latin typeface="Arial" panose="020B0604020202020204" pitchFamily="34" charset="0"/>
                          <a:cs typeface="Arial" panose="020B0604020202020204" pitchFamily="34" charset="0"/>
                        </a:rPr>
                        <a:t>Design alternative or differentiated distribution models for specific products</a:t>
                      </a:r>
                    </a:p>
                  </a:txBody>
                  <a:tcPr anchor="ctr"/>
                </a:tc>
                <a:tc>
                  <a:txBody>
                    <a:bodyPr/>
                    <a:lstStyle/>
                    <a:p>
                      <a:pPr algn="l"/>
                      <a:r>
                        <a:rPr lang="en-US" sz="900" dirty="0">
                          <a:latin typeface="Arial" panose="020B0604020202020204" pitchFamily="34" charset="0"/>
                          <a:cs typeface="Arial" panose="020B0604020202020204" pitchFamily="34" charset="0"/>
                        </a:rPr>
                        <a:t>Conduct a rapid assessment of service providers (3PLs and 4PLs), for key functions including, warehousing, distribution, pharmacies and retailers, and match with the country’s specific needs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32077005"/>
                  </a:ext>
                </a:extLst>
              </a:tr>
              <a:tr h="685038">
                <a:tc>
                  <a:txBody>
                    <a:bodyPr/>
                    <a:lstStyle/>
                    <a:p>
                      <a:pPr algn="l"/>
                      <a:r>
                        <a:rPr lang="en-US" sz="900" dirty="0">
                          <a:latin typeface="Arial" panose="020B0604020202020204" pitchFamily="34" charset="0"/>
                          <a:cs typeface="Arial" panose="020B0604020202020204" pitchFamily="34" charset="0"/>
                        </a:rPr>
                        <a:t>Where needed, develop cross-functional high performing SC units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Enable the Global Fund, USAID and others to trace and track products (e.g., using GS1 standards).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Re-design order management process to allow for full visibility, faster order flows and improved order fulfilment</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Development of long-term, cost-competitive and service-driven framework agreements for 3PL and 4PL providers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07003180"/>
                  </a:ext>
                </a:extLst>
              </a:tr>
              <a:tr h="685038">
                <a:tc>
                  <a:txBody>
                    <a:bodyPr/>
                    <a:lstStyle/>
                    <a:p>
                      <a:pPr algn="l"/>
                      <a:r>
                        <a:rPr lang="en-US" sz="900" dirty="0">
                          <a:latin typeface="Arial" panose="020B0604020202020204" pitchFamily="34" charset="0"/>
                          <a:cs typeface="Arial" panose="020B0604020202020204" pitchFamily="34" charset="0"/>
                        </a:rPr>
                        <a:t>Design online SC training programs and integrate within pre-service and in-service training curriculum in national systems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Strengthen data sharing and integrated analytics between program (HMIS) and logistics (LMIS) information and WMS in priority countries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Design and optimize waste management network to improve storage capacity at health facilities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Implement best practice contract structures and develop skills to manage contracts and framework agreements, service level agreements and/or performance-based contracts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92509491"/>
                  </a:ext>
                </a:extLst>
              </a:tr>
              <a:tr h="685038">
                <a:tc>
                  <a:txBody>
                    <a:bodyPr/>
                    <a:lstStyle/>
                    <a:p>
                      <a:pPr algn="l"/>
                      <a:r>
                        <a:rPr lang="en-US" sz="900" dirty="0">
                          <a:latin typeface="Arial" panose="020B0604020202020204" pitchFamily="34" charset="0"/>
                          <a:cs typeface="Arial" panose="020B0604020202020204" pitchFamily="34" charset="0"/>
                        </a:rPr>
                        <a:t>Consistently evaluate the impact of trainings to ensure they are delivering on stated objectives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Strengthen capacity to identify data needs for solving problems and to interpret and use data appropriately for public health/SC decisions; enhance the capacity of technical advisors to effectively provide quality data to decision makers</a:t>
                      </a:r>
                      <a:endParaRPr lang="en-IN" sz="900" dirty="0">
                        <a:latin typeface="Arial" panose="020B0604020202020204" pitchFamily="34" charset="0"/>
                        <a:cs typeface="Arial" panose="020B0604020202020204" pitchFamily="34" charset="0"/>
                      </a:endParaRPr>
                    </a:p>
                  </a:txBody>
                  <a:tcPr anchor="ctr"/>
                </a:tc>
                <a:tc>
                  <a:txBody>
                    <a:bodyPr/>
                    <a:lstStyle/>
                    <a:p>
                      <a:pPr algn="l"/>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Map criteria for segmenting outsourced operations and in-house operations in the end-to-end SC and clarify roles and responsibilities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15195227"/>
                  </a:ext>
                </a:extLst>
              </a:tr>
              <a:tr h="685038">
                <a:tc>
                  <a:txBody>
                    <a:bodyPr/>
                    <a:lstStyle/>
                    <a:p>
                      <a:pPr algn="l"/>
                      <a:r>
                        <a:rPr lang="en-US" sz="900" dirty="0">
                          <a:latin typeface="Arial" panose="020B0604020202020204" pitchFamily="34" charset="0"/>
                          <a:cs typeface="Arial" panose="020B0604020202020204" pitchFamily="34" charset="0"/>
                        </a:rPr>
                        <a:t>In close collaboration with governments and donors, design future SC governance models that will facilitate increased ownership, including self-financing and management of all SC functions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Strengthen demand and supply planning processes using artificial intelligence</a:t>
                      </a:r>
                      <a:endParaRPr lang="en-IN" sz="900" dirty="0">
                        <a:latin typeface="Arial" panose="020B0604020202020204" pitchFamily="34" charset="0"/>
                        <a:cs typeface="Arial" panose="020B0604020202020204" pitchFamily="34" charset="0"/>
                      </a:endParaRPr>
                    </a:p>
                  </a:txBody>
                  <a:tcPr anchor="ctr"/>
                </a:tc>
                <a:tc>
                  <a:txBody>
                    <a:bodyPr/>
                    <a:lstStyle/>
                    <a:p>
                      <a:pPr algn="l"/>
                      <a:endParaRPr lang="en-IN" sz="900" dirty="0">
                        <a:latin typeface="Arial" panose="020B0604020202020204" pitchFamily="34" charset="0"/>
                        <a:cs typeface="Arial" panose="020B0604020202020204" pitchFamily="34" charset="0"/>
                      </a:endParaRPr>
                    </a:p>
                  </a:txBody>
                  <a:tcPr anchor="ctr"/>
                </a:tc>
                <a:tc>
                  <a:txBody>
                    <a:bodyPr/>
                    <a:lstStyle/>
                    <a:p>
                      <a:pPr algn="l"/>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00576315"/>
                  </a:ext>
                </a:extLst>
              </a:tr>
            </a:tbl>
          </a:graphicData>
        </a:graphic>
      </p:graphicFrame>
      <p:sp>
        <p:nvSpPr>
          <p:cNvPr id="6" name="TextBox 5">
            <a:extLst>
              <a:ext uri="{FF2B5EF4-FFF2-40B4-BE49-F238E27FC236}">
                <a16:creationId xmlns:a16="http://schemas.microsoft.com/office/drawing/2014/main" id="{3B283708-E4A0-4782-AD32-06142658EBDB}"/>
              </a:ext>
            </a:extLst>
          </p:cNvPr>
          <p:cNvSpPr txBox="1"/>
          <p:nvPr/>
        </p:nvSpPr>
        <p:spPr>
          <a:xfrm>
            <a:off x="208878" y="6570795"/>
            <a:ext cx="9419216" cy="230832"/>
          </a:xfrm>
          <a:prstGeom prst="rect">
            <a:avLst/>
          </a:prstGeom>
          <a:noFill/>
        </p:spPr>
        <p:txBody>
          <a:bodyPr wrap="square">
            <a:spAutoFit/>
          </a:bodyPr>
          <a:lstStyle/>
          <a:p>
            <a:r>
              <a:rPr lang="en-IN" sz="900" i="1" dirty="0">
                <a:latin typeface="Arial" panose="020B0604020202020204" pitchFamily="34" charset="0"/>
                <a:cs typeface="Arial" panose="020B0604020202020204" pitchFamily="34" charset="0"/>
              </a:rPr>
              <a:t>*All sub-workstreams and their descriptions are sourced from SCTA RFP</a:t>
            </a:r>
          </a:p>
        </p:txBody>
      </p:sp>
    </p:spTree>
    <p:extLst>
      <p:ext uri="{BB962C8B-B14F-4D97-AF65-F5344CB8AC3E}">
        <p14:creationId xmlns:p14="http://schemas.microsoft.com/office/powerpoint/2010/main" val="295246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6E667-7E0D-42FF-928E-3BCAAAA47C7D}"/>
              </a:ext>
            </a:extLst>
          </p:cNvPr>
          <p:cNvSpPr/>
          <p:nvPr/>
        </p:nvSpPr>
        <p:spPr>
          <a:xfrm>
            <a:off x="0" y="-1016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4BDFF659-8905-45E9-96AE-7258F8893AAE}"/>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Governance &amp; Workforce Development: </a:t>
            </a:r>
          </a:p>
          <a:p>
            <a:pPr algn="ctr"/>
            <a:r>
              <a:rPr lang="en-IN" sz="2800" i="1" dirty="0">
                <a:solidFill>
                  <a:schemeClr val="bg1"/>
                </a:solidFill>
                <a:latin typeface="Arial" panose="020B0604020202020204" pitchFamily="34" charset="0"/>
                <a:cs typeface="Arial" panose="020B0604020202020204" pitchFamily="34" charset="0"/>
              </a:rPr>
              <a:t>Heavily features in both SCR and PSM SI</a:t>
            </a:r>
          </a:p>
        </p:txBody>
      </p:sp>
      <p:graphicFrame>
        <p:nvGraphicFramePr>
          <p:cNvPr id="4" name="Table 6">
            <a:extLst>
              <a:ext uri="{FF2B5EF4-FFF2-40B4-BE49-F238E27FC236}">
                <a16:creationId xmlns:a16="http://schemas.microsoft.com/office/drawing/2014/main" id="{D632635D-8500-4AA8-B3F1-8D449DC0C496}"/>
              </a:ext>
            </a:extLst>
          </p:cNvPr>
          <p:cNvGraphicFramePr>
            <a:graphicFrameLocks noGrp="1"/>
          </p:cNvGraphicFramePr>
          <p:nvPr>
            <p:extLst>
              <p:ext uri="{D42A27DB-BD31-4B8C-83A1-F6EECF244321}">
                <p14:modId xmlns:p14="http://schemas.microsoft.com/office/powerpoint/2010/main" val="81244768"/>
              </p:ext>
            </p:extLst>
          </p:nvPr>
        </p:nvGraphicFramePr>
        <p:xfrm>
          <a:off x="203200" y="1882986"/>
          <a:ext cx="11856720" cy="4733092"/>
        </p:xfrm>
        <a:graphic>
          <a:graphicData uri="http://schemas.openxmlformats.org/drawingml/2006/table">
            <a:tbl>
              <a:tblPr firstRow="1" bandRow="1">
                <a:tableStyleId>{5940675A-B579-460E-94D1-54222C63F5DA}</a:tableStyleId>
              </a:tblPr>
              <a:tblGrid>
                <a:gridCol w="2371344">
                  <a:extLst>
                    <a:ext uri="{9D8B030D-6E8A-4147-A177-3AD203B41FA5}">
                      <a16:colId xmlns:a16="http://schemas.microsoft.com/office/drawing/2014/main" val="3250400845"/>
                    </a:ext>
                  </a:extLst>
                </a:gridCol>
                <a:gridCol w="2371344">
                  <a:extLst>
                    <a:ext uri="{9D8B030D-6E8A-4147-A177-3AD203B41FA5}">
                      <a16:colId xmlns:a16="http://schemas.microsoft.com/office/drawing/2014/main" val="375688154"/>
                    </a:ext>
                  </a:extLst>
                </a:gridCol>
                <a:gridCol w="2371344">
                  <a:extLst>
                    <a:ext uri="{9D8B030D-6E8A-4147-A177-3AD203B41FA5}">
                      <a16:colId xmlns:a16="http://schemas.microsoft.com/office/drawing/2014/main" val="3810767633"/>
                    </a:ext>
                  </a:extLst>
                </a:gridCol>
                <a:gridCol w="2371344">
                  <a:extLst>
                    <a:ext uri="{9D8B030D-6E8A-4147-A177-3AD203B41FA5}">
                      <a16:colId xmlns:a16="http://schemas.microsoft.com/office/drawing/2014/main" val="2748952826"/>
                    </a:ext>
                  </a:extLst>
                </a:gridCol>
                <a:gridCol w="2371344">
                  <a:extLst>
                    <a:ext uri="{9D8B030D-6E8A-4147-A177-3AD203B41FA5}">
                      <a16:colId xmlns:a16="http://schemas.microsoft.com/office/drawing/2014/main" val="392262999"/>
                    </a:ext>
                  </a:extLst>
                </a:gridCol>
              </a:tblGrid>
              <a:tr h="404452">
                <a:tc>
                  <a:txBody>
                    <a:bodyPr/>
                    <a:lstStyle/>
                    <a:p>
                      <a:pPr algn="ctr"/>
                      <a:r>
                        <a:rPr lang="en-IN" sz="1200" dirty="0">
                          <a:solidFill>
                            <a:schemeClr val="bg1"/>
                          </a:solidFill>
                          <a:latin typeface="Arial" panose="020B0604020202020204" pitchFamily="34" charset="0"/>
                          <a:cs typeface="Arial" panose="020B0604020202020204" pitchFamily="34" charset="0"/>
                        </a:rPr>
                        <a:t>Coordination &amp; Advocacy</a:t>
                      </a:r>
                    </a:p>
                  </a:txBody>
                  <a:tcPr anchor="ctr">
                    <a:solidFill>
                      <a:schemeClr val="accent2"/>
                    </a:solidFill>
                  </a:tcPr>
                </a:tc>
                <a:tc>
                  <a:txBody>
                    <a:bodyPr/>
                    <a:lstStyle/>
                    <a:p>
                      <a:pPr algn="ctr"/>
                      <a:r>
                        <a:rPr lang="en-IN" sz="1200" dirty="0">
                          <a:solidFill>
                            <a:schemeClr val="bg1"/>
                          </a:solidFill>
                          <a:latin typeface="Arial" panose="020B0604020202020204" pitchFamily="34" charset="0"/>
                          <a:cs typeface="Arial" panose="020B0604020202020204" pitchFamily="34" charset="0"/>
                        </a:rPr>
                        <a:t>Change Catalyst</a:t>
                      </a:r>
                    </a:p>
                  </a:txBody>
                  <a:tcPr anchor="ctr">
                    <a:solidFill>
                      <a:schemeClr val="accent2"/>
                    </a:solidFill>
                  </a:tcPr>
                </a:tc>
                <a:tc>
                  <a:txBody>
                    <a:bodyPr/>
                    <a:lstStyle/>
                    <a:p>
                      <a:pPr algn="ctr"/>
                      <a:r>
                        <a:rPr lang="en-IN" sz="1200" dirty="0">
                          <a:solidFill>
                            <a:schemeClr val="bg1"/>
                          </a:solidFill>
                          <a:latin typeface="Arial" panose="020B0604020202020204" pitchFamily="34" charset="0"/>
                          <a:cs typeface="Arial" panose="020B0604020202020204" pitchFamily="34" charset="0"/>
                        </a:rPr>
                        <a:t>Capacity Development</a:t>
                      </a:r>
                    </a:p>
                  </a:txBody>
                  <a:tcPr anchor="ctr">
                    <a:solidFill>
                      <a:schemeClr val="accent2"/>
                    </a:solidFill>
                  </a:tcPr>
                </a:tc>
                <a:tc>
                  <a:txBody>
                    <a:bodyPr/>
                    <a:lstStyle/>
                    <a:p>
                      <a:pPr algn="ctr"/>
                      <a:r>
                        <a:rPr lang="en-IN" sz="1200" dirty="0">
                          <a:solidFill>
                            <a:schemeClr val="bg1"/>
                          </a:solidFill>
                          <a:latin typeface="Arial" panose="020B0604020202020204" pitchFamily="34" charset="0"/>
                          <a:cs typeface="Arial" panose="020B0604020202020204" pitchFamily="34" charset="0"/>
                        </a:rPr>
                        <a:t>Fostering Innovation</a:t>
                      </a:r>
                    </a:p>
                  </a:txBody>
                  <a:tcPr anchor="ctr">
                    <a:solidFill>
                      <a:schemeClr val="accent2"/>
                    </a:solidFill>
                  </a:tcPr>
                </a:tc>
                <a:tc>
                  <a:txBody>
                    <a:bodyPr/>
                    <a:lstStyle/>
                    <a:p>
                      <a:pPr algn="ctr"/>
                      <a:r>
                        <a:rPr lang="en-IN" sz="1200" dirty="0">
                          <a:solidFill>
                            <a:schemeClr val="bg1"/>
                          </a:solidFill>
                          <a:latin typeface="Arial" panose="020B0604020202020204" pitchFamily="34" charset="0"/>
                          <a:cs typeface="Arial" panose="020B0604020202020204" pitchFamily="34" charset="0"/>
                        </a:rPr>
                        <a:t>Optimizing Investments in SC</a:t>
                      </a:r>
                    </a:p>
                  </a:txBody>
                  <a:tcPr anchor="ctr">
                    <a:solidFill>
                      <a:schemeClr val="accent2"/>
                    </a:solidFill>
                  </a:tcPr>
                </a:tc>
                <a:extLst>
                  <a:ext uri="{0D108BD9-81ED-4DB2-BD59-A6C34878D82A}">
                    <a16:rowId xmlns:a16="http://schemas.microsoft.com/office/drawing/2014/main" val="1688562661"/>
                  </a:ext>
                </a:extLst>
              </a:tr>
              <a:tr h="798153">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Strengthen existing donor coordination mechanisms to facilitate alignment on priorities and agendas in support of country needs.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Support </a:t>
                      </a:r>
                      <a:r>
                        <a:rPr lang="en-US" sz="800" b="0" dirty="0" err="1">
                          <a:latin typeface="Arial" panose="020B0604020202020204" pitchFamily="34" charset="0"/>
                          <a:cs typeface="Arial" panose="020B0604020202020204" pitchFamily="34" charset="0"/>
                        </a:rPr>
                        <a:t>MoH</a:t>
                      </a:r>
                      <a:r>
                        <a:rPr lang="en-US" sz="800" b="0" dirty="0">
                          <a:latin typeface="Arial" panose="020B0604020202020204" pitchFamily="34" charset="0"/>
                          <a:cs typeface="Arial" panose="020B0604020202020204" pitchFamily="34" charset="0"/>
                        </a:rPr>
                        <a:t> to develop comprehensive national SC strategic plans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Analyze SC related data to assess capacity and capabilities to identify priority areas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Support the development of innovative solution for data management such as crowd sourcing</a:t>
                      </a:r>
                    </a:p>
                    <a:p>
                      <a:r>
                        <a:rPr lang="en-US" sz="800" b="0" dirty="0">
                          <a:latin typeface="Arial" panose="020B0604020202020204" pitchFamily="34" charset="0"/>
                          <a:cs typeface="Arial" panose="020B0604020202020204" pitchFamily="34" charset="0"/>
                        </a:rPr>
                        <a:t>platforms to improve access beyond health facilities, innovative data reporting tools.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Regularly meet with other donors to share and align investment agendas at global and local</a:t>
                      </a:r>
                    </a:p>
                    <a:p>
                      <a:r>
                        <a:rPr lang="en-US" sz="800" b="0" dirty="0">
                          <a:latin typeface="Arial" panose="020B0604020202020204" pitchFamily="34" charset="0"/>
                          <a:cs typeface="Arial" panose="020B0604020202020204" pitchFamily="34" charset="0"/>
                        </a:rPr>
                        <a:t>level (e.g., through quarterly meetings)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6115102"/>
                  </a:ext>
                </a:extLst>
              </a:tr>
              <a:tr h="725593">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Reinforce and leverage existing coordination mechanisms at country level </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Understand successes and failures of past strategies, identify benchmarks and identify best</a:t>
                      </a:r>
                    </a:p>
                    <a:p>
                      <a:r>
                        <a:rPr lang="en-US" sz="800" b="0" dirty="0">
                          <a:latin typeface="Arial" panose="020B0604020202020204" pitchFamily="34" charset="0"/>
                          <a:cs typeface="Arial" panose="020B0604020202020204" pitchFamily="34" charset="0"/>
                        </a:rPr>
                        <a:t>practices to be replicated, including country stewardship in the development of national SC strategies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Assess in country SC design, networks, infrastructures and performance and provide guidelines to improve it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Finance non-traditional players / small players / PRs developing new solutions in collaboration with ministries and governments (e.g., improvement of distribution)</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Jointly develop with partners standard investment cases , with differentiated time horizons corresponding to the specificities of each investment (e.g., MIS, etc.)</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2722322"/>
                  </a:ext>
                </a:extLst>
              </a:tr>
              <a:tr h="725593">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Map stakeholders' SC engagement to define strategies &amp; align investments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Share best practices with countries and support development of application &amp; standards to</a:t>
                      </a:r>
                    </a:p>
                    <a:p>
                      <a:r>
                        <a:rPr lang="en-US" sz="800" b="0" dirty="0">
                          <a:latin typeface="Arial" panose="020B0604020202020204" pitchFamily="34" charset="0"/>
                          <a:cs typeface="Arial" panose="020B0604020202020204" pitchFamily="34" charset="0"/>
                        </a:rPr>
                        <a:t>drive Supply Chain operations (incl. information system implementation, private sector engagement,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organizational design to include adequate SC roles, appropriate recruitment, retention and motivation practices (incl. ongoing capacity development)</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Analyze and leverage private sector strategies &amp; best practices to develop public competencies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Through Strategic Initiatives, ensure the financing of critical SC enablers based on in country SC performance</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21536609"/>
                  </a:ext>
                </a:extLst>
              </a:tr>
              <a:tr h="677221">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Ensure effective partner engagement in the review of country grant applications, aiming the right level of ambition &amp; financing to support SC strengthening efforts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routine maturity assessments of national SC to inform progress monitoring, investment planning and updating of established masterplans</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Support the design of new SC ownership / governance models and accountability mechanisms, in</a:t>
                      </a:r>
                    </a:p>
                    <a:p>
                      <a:r>
                        <a:rPr lang="en-US" sz="800" b="0" dirty="0">
                          <a:latin typeface="Arial" panose="020B0604020202020204" pitchFamily="34" charset="0"/>
                          <a:cs typeface="Arial" panose="020B0604020202020204" pitchFamily="34" charset="0"/>
                        </a:rPr>
                        <a:t>close collaboration with governments and donors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Develop a knowledge hub / Center of expertise on SC topics to share best practices among</a:t>
                      </a:r>
                    </a:p>
                    <a:p>
                      <a:r>
                        <a:rPr lang="en-US" sz="800" b="0" dirty="0">
                          <a:latin typeface="Arial" panose="020B0604020202020204" pitchFamily="34" charset="0"/>
                          <a:cs typeface="Arial" panose="020B0604020202020204" pitchFamily="34" charset="0"/>
                        </a:rPr>
                        <a:t>countries, external partners and private sector players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Use data driven approaches to drive efficiency and to identify the most critical risks &amp; needs in countries, to be financed through grants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4471485"/>
                  </a:ext>
                </a:extLst>
              </a:tr>
              <a:tr h="677221">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Leverage catalytic funding from strategic initiatives to improve grant spending and advocacy of best practices (e.g., private sector engagement)</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Conduct market assessment of service providers (e.g., 3PLs and 4PLs) for key functions, and encourage contracting of 3PL and 4PL providers</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Provide best practices to define and implement efficient performance KPIs , tools for SC oversight, and process sustainability (SOPs, job aids, daily management systems,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Map innovation agenda of external partners to ensure coordination on innovation work, leverage best approaches, and avoid duplication of effort</a:t>
                      </a:r>
                      <a:endParaRPr lang="en-IN" sz="800" b="0" dirty="0">
                        <a:latin typeface="Arial" panose="020B0604020202020204" pitchFamily="34" charset="0"/>
                        <a:cs typeface="Arial" panose="020B0604020202020204" pitchFamily="34" charset="0"/>
                      </a:endParaRPr>
                    </a:p>
                  </a:txBody>
                  <a:tcPr/>
                </a:tc>
                <a:tc>
                  <a:txBody>
                    <a:bodyPr/>
                    <a:lstStyle/>
                    <a:p>
                      <a:r>
                        <a:rPr lang="en-US" sz="800" b="0" dirty="0">
                          <a:latin typeface="Arial" panose="020B0604020202020204" pitchFamily="34" charset="0"/>
                          <a:cs typeface="Arial" panose="020B0604020202020204" pitchFamily="34" charset="0"/>
                        </a:rPr>
                        <a:t>Advise countries on optimal investments to be made to address identified needs and risks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5972774"/>
                  </a:ext>
                </a:extLst>
              </a:tr>
              <a:tr h="677221">
                <a:tc>
                  <a:txBody>
                    <a:bodyPr/>
                    <a:lstStyle/>
                    <a:p>
                      <a:r>
                        <a:rPr lang="en-US" sz="800" b="0" u="none" strike="noStrike" kern="1200" baseline="0" dirty="0">
                          <a:solidFill>
                            <a:schemeClr val="dk1"/>
                          </a:solidFill>
                          <a:latin typeface="Arial" panose="020B0604020202020204" pitchFamily="34" charset="0"/>
                          <a:cs typeface="Arial" panose="020B0604020202020204" pitchFamily="34" charset="0"/>
                        </a:rPr>
                        <a:t>Provide support to SC forums (e.g., GHSC summit, HHL Conference, GS1 summit, etc...) to increase visibility of SC improvement activities &amp; lessons learnt globally</a:t>
                      </a:r>
                      <a:endParaRPr lang="en-US" sz="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Promote the adoption of tools and processes to increase efficiency and effectiveness of the</a:t>
                      </a:r>
                    </a:p>
                    <a:p>
                      <a:r>
                        <a:rPr lang="en-US" sz="800" b="0" dirty="0">
                          <a:latin typeface="Arial" panose="020B0604020202020204" pitchFamily="34" charset="0"/>
                          <a:cs typeface="Arial" panose="020B0604020202020204" pitchFamily="34" charset="0"/>
                        </a:rPr>
                        <a:t>supply chain (e.g., Lean Six Sigma, root cause analysis, economic cost analysis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Provide inputs on prioritized topics : leadership [STEP], development of specific skills in a sustainable</a:t>
                      </a:r>
                    </a:p>
                    <a:p>
                      <a:r>
                        <a:rPr lang="en-US" sz="800" b="0" dirty="0">
                          <a:latin typeface="Arial" panose="020B0604020202020204" pitchFamily="34" charset="0"/>
                          <a:cs typeface="Arial" panose="020B0604020202020204" pitchFamily="34" charset="0"/>
                        </a:rPr>
                        <a:t>way, etc.</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Develop partnerships with educational institutions (e.g., professional associations, universities) and</a:t>
                      </a:r>
                    </a:p>
                    <a:p>
                      <a:r>
                        <a:rPr lang="en-US" sz="800" b="0" dirty="0">
                          <a:latin typeface="Arial" panose="020B0604020202020204" pitchFamily="34" charset="0"/>
                          <a:cs typeface="Arial" panose="020B0604020202020204" pitchFamily="34" charset="0"/>
                        </a:rPr>
                        <a:t>SC organizations to generate SC innovations incubators</a:t>
                      </a:r>
                      <a:endParaRPr lang="en-IN" sz="800" b="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en-US" sz="800" b="0" dirty="0">
                          <a:latin typeface="Arial" panose="020B0604020202020204" pitchFamily="34" charset="0"/>
                          <a:cs typeface="Arial" panose="020B0604020202020204" pitchFamily="34" charset="0"/>
                        </a:rPr>
                        <a:t>Advise countries on how to articulate the different steps of the SC investment activities</a:t>
                      </a:r>
                      <a:endParaRPr lang="en-IN" sz="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453510"/>
                  </a:ext>
                </a:extLst>
              </a:tr>
            </a:tbl>
          </a:graphicData>
        </a:graphic>
      </p:graphicFrame>
      <p:sp>
        <p:nvSpPr>
          <p:cNvPr id="5" name="TextBox 4">
            <a:extLst>
              <a:ext uri="{FF2B5EF4-FFF2-40B4-BE49-F238E27FC236}">
                <a16:creationId xmlns:a16="http://schemas.microsoft.com/office/drawing/2014/main" id="{1731C9F9-5BA4-4BC3-83E3-98EF1C733E91}"/>
              </a:ext>
            </a:extLst>
          </p:cNvPr>
          <p:cNvSpPr txBox="1"/>
          <p:nvPr/>
        </p:nvSpPr>
        <p:spPr>
          <a:xfrm>
            <a:off x="231494" y="1053296"/>
            <a:ext cx="11729012" cy="584775"/>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Let’s view the investment areas under SCR which can be categorized under Governance and Workforce Development – highlighted in Green (definitions on Slide 18)</a:t>
            </a:r>
          </a:p>
        </p:txBody>
      </p:sp>
      <p:sp>
        <p:nvSpPr>
          <p:cNvPr id="6" name="TextBox 5">
            <a:extLst>
              <a:ext uri="{FF2B5EF4-FFF2-40B4-BE49-F238E27FC236}">
                <a16:creationId xmlns:a16="http://schemas.microsoft.com/office/drawing/2014/main" id="{BE550112-0EAB-4BBC-87C5-88563F08C179}"/>
              </a:ext>
            </a:extLst>
          </p:cNvPr>
          <p:cNvSpPr txBox="1"/>
          <p:nvPr/>
        </p:nvSpPr>
        <p:spPr>
          <a:xfrm>
            <a:off x="203200" y="6616078"/>
            <a:ext cx="4917440" cy="246221"/>
          </a:xfrm>
          <a:prstGeom prst="rect">
            <a:avLst/>
          </a:prstGeom>
          <a:noFill/>
        </p:spPr>
        <p:txBody>
          <a:bodyPr wrap="square" rtlCol="0">
            <a:spAutoFit/>
          </a:bodyPr>
          <a:lstStyle/>
          <a:p>
            <a:r>
              <a:rPr lang="en-IN" sz="1000" i="1" dirty="0">
                <a:latin typeface="Arial" panose="020B0604020202020204" pitchFamily="34" charset="0"/>
                <a:cs typeface="Arial" panose="020B0604020202020204" pitchFamily="34" charset="0"/>
              </a:rPr>
              <a:t>*The SCR is still under validation</a:t>
            </a:r>
          </a:p>
        </p:txBody>
      </p:sp>
    </p:spTree>
    <p:extLst>
      <p:ext uri="{BB962C8B-B14F-4D97-AF65-F5344CB8AC3E}">
        <p14:creationId xmlns:p14="http://schemas.microsoft.com/office/powerpoint/2010/main" val="117946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6E667-7E0D-42FF-928E-3BCAAAA47C7D}"/>
              </a:ext>
            </a:extLst>
          </p:cNvPr>
          <p:cNvSpPr/>
          <p:nvPr/>
        </p:nvSpPr>
        <p:spPr>
          <a:xfrm>
            <a:off x="0" y="-1016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4BDFF659-8905-45E9-96AE-7258F8893AAE}"/>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Governance &amp; Workforce Development: </a:t>
            </a:r>
          </a:p>
          <a:p>
            <a:pPr algn="ctr"/>
            <a:r>
              <a:rPr lang="en-IN" sz="2800" i="1" dirty="0">
                <a:solidFill>
                  <a:schemeClr val="bg1"/>
                </a:solidFill>
                <a:latin typeface="Arial" panose="020B0604020202020204" pitchFamily="34" charset="0"/>
                <a:cs typeface="Arial" panose="020B0604020202020204" pitchFamily="34" charset="0"/>
              </a:rPr>
              <a:t>Heavily features in both SCR and PSM SI</a:t>
            </a:r>
          </a:p>
        </p:txBody>
      </p:sp>
      <p:sp>
        <p:nvSpPr>
          <p:cNvPr id="5" name="TextBox 4">
            <a:extLst>
              <a:ext uri="{FF2B5EF4-FFF2-40B4-BE49-F238E27FC236}">
                <a16:creationId xmlns:a16="http://schemas.microsoft.com/office/drawing/2014/main" id="{1731C9F9-5BA4-4BC3-83E3-98EF1C733E91}"/>
              </a:ext>
            </a:extLst>
          </p:cNvPr>
          <p:cNvSpPr txBox="1"/>
          <p:nvPr/>
        </p:nvSpPr>
        <p:spPr>
          <a:xfrm>
            <a:off x="231494" y="1053296"/>
            <a:ext cx="11729012" cy="584775"/>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Let’s now view the investment areas under PSM-SI which can be categorized under Governance and Workforce Development – highlighted in Green.</a:t>
            </a:r>
          </a:p>
        </p:txBody>
      </p:sp>
      <p:graphicFrame>
        <p:nvGraphicFramePr>
          <p:cNvPr id="6" name="Table 4">
            <a:extLst>
              <a:ext uri="{FF2B5EF4-FFF2-40B4-BE49-F238E27FC236}">
                <a16:creationId xmlns:a16="http://schemas.microsoft.com/office/drawing/2014/main" id="{CF519468-B751-4416-9470-785BCDDFFF77}"/>
              </a:ext>
            </a:extLst>
          </p:cNvPr>
          <p:cNvGraphicFramePr>
            <a:graphicFrameLocks noGrp="1"/>
          </p:cNvGraphicFramePr>
          <p:nvPr>
            <p:extLst>
              <p:ext uri="{D42A27DB-BD31-4B8C-83A1-F6EECF244321}">
                <p14:modId xmlns:p14="http://schemas.microsoft.com/office/powerpoint/2010/main" val="304938840"/>
              </p:ext>
            </p:extLst>
          </p:nvPr>
        </p:nvGraphicFramePr>
        <p:xfrm>
          <a:off x="259080" y="1654389"/>
          <a:ext cx="11734800" cy="5145512"/>
        </p:xfrm>
        <a:graphic>
          <a:graphicData uri="http://schemas.openxmlformats.org/drawingml/2006/table">
            <a:tbl>
              <a:tblPr firstRow="1" bandRow="1">
                <a:tableStyleId>{5940675A-B579-460E-94D1-54222C63F5DA}</a:tableStyleId>
              </a:tblPr>
              <a:tblGrid>
                <a:gridCol w="2933700">
                  <a:extLst>
                    <a:ext uri="{9D8B030D-6E8A-4147-A177-3AD203B41FA5}">
                      <a16:colId xmlns:a16="http://schemas.microsoft.com/office/drawing/2014/main" val="2397400850"/>
                    </a:ext>
                  </a:extLst>
                </a:gridCol>
                <a:gridCol w="2933700">
                  <a:extLst>
                    <a:ext uri="{9D8B030D-6E8A-4147-A177-3AD203B41FA5}">
                      <a16:colId xmlns:a16="http://schemas.microsoft.com/office/drawing/2014/main" val="3574080288"/>
                    </a:ext>
                  </a:extLst>
                </a:gridCol>
                <a:gridCol w="2933700">
                  <a:extLst>
                    <a:ext uri="{9D8B030D-6E8A-4147-A177-3AD203B41FA5}">
                      <a16:colId xmlns:a16="http://schemas.microsoft.com/office/drawing/2014/main" val="2860987834"/>
                    </a:ext>
                  </a:extLst>
                </a:gridCol>
                <a:gridCol w="2933700">
                  <a:extLst>
                    <a:ext uri="{9D8B030D-6E8A-4147-A177-3AD203B41FA5}">
                      <a16:colId xmlns:a16="http://schemas.microsoft.com/office/drawing/2014/main" val="1701177392"/>
                    </a:ext>
                  </a:extLst>
                </a:gridCol>
              </a:tblGrid>
              <a:tr h="583936">
                <a:tc>
                  <a:txBody>
                    <a:bodyPr/>
                    <a:lstStyle/>
                    <a:p>
                      <a:pPr algn="ctr"/>
                      <a:r>
                        <a:rPr lang="en-IN" sz="1600" dirty="0">
                          <a:solidFill>
                            <a:schemeClr val="bg1"/>
                          </a:solidFill>
                          <a:latin typeface="Arial" panose="020B0604020202020204" pitchFamily="34" charset="0"/>
                          <a:cs typeface="Arial" panose="020B0604020202020204" pitchFamily="34" charset="0"/>
                        </a:rPr>
                        <a:t>Sustainable Governance</a:t>
                      </a:r>
                    </a:p>
                  </a:txBody>
                  <a:tcPr anchor="ctr">
                    <a:solidFill>
                      <a:srgbClr val="FF7B38"/>
                    </a:solidFill>
                  </a:tcPr>
                </a:tc>
                <a:tc>
                  <a:txBody>
                    <a:bodyPr/>
                    <a:lstStyle/>
                    <a:p>
                      <a:pPr algn="ctr"/>
                      <a:r>
                        <a:rPr lang="en-IN" sz="1600" dirty="0">
                          <a:solidFill>
                            <a:schemeClr val="bg1"/>
                          </a:solidFill>
                          <a:latin typeface="Arial" panose="020B0604020202020204" pitchFamily="34" charset="0"/>
                          <a:cs typeface="Arial" panose="020B0604020202020204" pitchFamily="34" charset="0"/>
                        </a:rPr>
                        <a:t>Planning &amp; Innovation</a:t>
                      </a:r>
                    </a:p>
                  </a:txBody>
                  <a:tcPr anchor="ctr">
                    <a:solidFill>
                      <a:srgbClr val="FF7B38"/>
                    </a:solidFill>
                  </a:tcPr>
                </a:tc>
                <a:tc>
                  <a:txBody>
                    <a:bodyPr/>
                    <a:lstStyle/>
                    <a:p>
                      <a:pPr algn="ctr"/>
                      <a:r>
                        <a:rPr lang="en-IN" sz="1600" dirty="0">
                          <a:solidFill>
                            <a:schemeClr val="bg1"/>
                          </a:solidFill>
                          <a:latin typeface="Arial" panose="020B0604020202020204" pitchFamily="34" charset="0"/>
                          <a:cs typeface="Arial" panose="020B0604020202020204" pitchFamily="34" charset="0"/>
                        </a:rPr>
                        <a:t>Supply Chain Design</a:t>
                      </a:r>
                    </a:p>
                  </a:txBody>
                  <a:tcPr anchor="ctr">
                    <a:solidFill>
                      <a:srgbClr val="FF7B38"/>
                    </a:solidFill>
                  </a:tcPr>
                </a:tc>
                <a:tc>
                  <a:txBody>
                    <a:bodyPr/>
                    <a:lstStyle/>
                    <a:p>
                      <a:pPr algn="ctr"/>
                      <a:r>
                        <a:rPr lang="en-IN" sz="1600" dirty="0">
                          <a:solidFill>
                            <a:schemeClr val="bg1"/>
                          </a:solidFill>
                          <a:latin typeface="Arial" panose="020B0604020202020204" pitchFamily="34" charset="0"/>
                          <a:cs typeface="Arial" panose="020B0604020202020204" pitchFamily="34" charset="0"/>
                        </a:rPr>
                        <a:t>Private Sector Engagement</a:t>
                      </a:r>
                    </a:p>
                  </a:txBody>
                  <a:tcPr anchor="ctr">
                    <a:solidFill>
                      <a:srgbClr val="FF7B38"/>
                    </a:solidFill>
                  </a:tcPr>
                </a:tc>
                <a:extLst>
                  <a:ext uri="{0D108BD9-81ED-4DB2-BD59-A6C34878D82A}">
                    <a16:rowId xmlns:a16="http://schemas.microsoft.com/office/drawing/2014/main" val="2566783328"/>
                  </a:ext>
                </a:extLst>
              </a:tr>
              <a:tr h="587042">
                <a:tc>
                  <a:txBody>
                    <a:bodyPr/>
                    <a:lstStyle/>
                    <a:p>
                      <a:pPr algn="l"/>
                      <a:r>
                        <a:rPr lang="en-US" sz="900" dirty="0">
                          <a:latin typeface="Arial" panose="020B0604020202020204" pitchFamily="34" charset="0"/>
                          <a:cs typeface="Arial" panose="020B0604020202020204" pitchFamily="34" charset="0"/>
                        </a:rPr>
                        <a:t>Evaluate capacities, capabilities, working conditions and motivations of human resources (within MOH, PRs, CMSs and other entities) to identify the skills and staff required to deliver on programmatic priorities.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Conduct stakeholder readiness, market analysis, packaging analysis, information systems analysis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Assess and redesign existing storage and distribution networks to achieve consolidation and centralization of storage locations, crossdocking capacity and route optimization</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Support the development of country appropriate policy using toolkits, best practices and south-to-south dialogues to catalyze private sector engagement</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520581866"/>
                  </a:ext>
                </a:extLst>
              </a:tr>
              <a:tr h="583936">
                <a:tc>
                  <a:txBody>
                    <a:bodyPr/>
                    <a:lstStyle/>
                    <a:p>
                      <a:pPr algn="l"/>
                      <a:r>
                        <a:rPr lang="en-US" sz="900" dirty="0">
                          <a:latin typeface="Arial" panose="020B0604020202020204" pitchFamily="34" charset="0"/>
                          <a:cs typeface="Arial" panose="020B0604020202020204" pitchFamily="34" charset="0"/>
                        </a:rPr>
                        <a:t>Develop long-term country SC master plans and SC human resources for health guiding policies to support strengthening of capabilities and capacities within the supply chain entities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Rationalization and standardization of all Master Data in systems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Assess warehouses for compliance, capacity, suitability for storage of pharmaceutical products and identification of required improvements using lean six sigma approach</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Develop and implement strategies, capabilities and best practices to integrate private sector partners into the SC as long-term strategic partners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779739430"/>
                  </a:ext>
                </a:extLst>
              </a:tr>
              <a:tr h="583936">
                <a:tc>
                  <a:txBody>
                    <a:bodyPr/>
                    <a:lstStyle/>
                    <a:p>
                      <a:pPr algn="l"/>
                      <a:r>
                        <a:rPr lang="en-US" sz="900" dirty="0">
                          <a:latin typeface="Arial" panose="020B0604020202020204" pitchFamily="34" charset="0"/>
                          <a:cs typeface="Arial" panose="020B0604020202020204" pitchFamily="34" charset="0"/>
                        </a:rPr>
                        <a:t>In line with national needs and policy frameworks, develop tailored SC capability development programs to address gaps and ensure sustainable capacity building</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Support the implementation of information systems (global goods) including LMIS, LIS, WMS, RIS, control towers, transit applications and relevant dashboards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IN" sz="900" dirty="0">
                          <a:latin typeface="Arial" panose="020B0604020202020204" pitchFamily="34" charset="0"/>
                          <a:cs typeface="Arial" panose="020B0604020202020204" pitchFamily="34" charset="0"/>
                        </a:rPr>
                        <a:t>Design alternative or differentiated distribution models for specific products</a:t>
                      </a:r>
                    </a:p>
                  </a:txBody>
                  <a:tcPr anchor="ctr"/>
                </a:tc>
                <a:tc>
                  <a:txBody>
                    <a:bodyPr/>
                    <a:lstStyle/>
                    <a:p>
                      <a:pPr algn="l"/>
                      <a:r>
                        <a:rPr lang="en-US" sz="900" dirty="0">
                          <a:latin typeface="Arial" panose="020B0604020202020204" pitchFamily="34" charset="0"/>
                          <a:cs typeface="Arial" panose="020B0604020202020204" pitchFamily="34" charset="0"/>
                        </a:rPr>
                        <a:t>Conduct a rapid assessment of service providers (3PLs and 4PLs), for key functions including, warehousing, distribution, pharmacies and retailers, and match with the country’s specific needs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32077005"/>
                  </a:ext>
                </a:extLst>
              </a:tr>
              <a:tr h="583936">
                <a:tc>
                  <a:txBody>
                    <a:bodyPr/>
                    <a:lstStyle/>
                    <a:p>
                      <a:pPr algn="l"/>
                      <a:r>
                        <a:rPr lang="en-US" sz="900" dirty="0">
                          <a:latin typeface="Arial" panose="020B0604020202020204" pitchFamily="34" charset="0"/>
                          <a:cs typeface="Arial" panose="020B0604020202020204" pitchFamily="34" charset="0"/>
                        </a:rPr>
                        <a:t>Where needed, develop cross-functional high performing SC units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Enable the Global Fund, USAID and others to trace and track products (e.g., using GS1 standards).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Re-design order management process to allow for full visibility, faster order flows and improved order fulfilment</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Development of long-term, cost-competitive and service-driven framework agreements for 3PL and 4PL providers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07003180"/>
                  </a:ext>
                </a:extLst>
              </a:tr>
              <a:tr h="583936">
                <a:tc>
                  <a:txBody>
                    <a:bodyPr/>
                    <a:lstStyle/>
                    <a:p>
                      <a:pPr algn="l"/>
                      <a:r>
                        <a:rPr lang="en-US" sz="900" dirty="0">
                          <a:latin typeface="Arial" panose="020B0604020202020204" pitchFamily="34" charset="0"/>
                          <a:cs typeface="Arial" panose="020B0604020202020204" pitchFamily="34" charset="0"/>
                        </a:rPr>
                        <a:t>Design online SC training programs and integrate within pre-service and in-service training curriculum in national systems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Strengthen data sharing and integrated analytics between program (HMIS) and logistics (LMIS) information and WMS in priority countries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Design and optimize waste management network to improve storage capacity at health facilities</a:t>
                      </a:r>
                      <a:endParaRPr lang="en-IN"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Implement best practice contract structures and </a:t>
                      </a:r>
                      <a:r>
                        <a:rPr lang="en-US" sz="900" b="1" dirty="0">
                          <a:latin typeface="Arial" panose="020B0604020202020204" pitchFamily="34" charset="0"/>
                          <a:cs typeface="Arial" panose="020B0604020202020204" pitchFamily="34" charset="0"/>
                        </a:rPr>
                        <a:t>develop skills </a:t>
                      </a:r>
                      <a:r>
                        <a:rPr lang="en-US" sz="900" dirty="0">
                          <a:latin typeface="Arial" panose="020B0604020202020204" pitchFamily="34" charset="0"/>
                          <a:cs typeface="Arial" panose="020B0604020202020204" pitchFamily="34" charset="0"/>
                        </a:rPr>
                        <a:t>to manage contracts and framework agreements, service level agreements and/or performance-based contracts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592509491"/>
                  </a:ext>
                </a:extLst>
              </a:tr>
              <a:tr h="662530">
                <a:tc>
                  <a:txBody>
                    <a:bodyPr/>
                    <a:lstStyle/>
                    <a:p>
                      <a:pPr algn="l"/>
                      <a:r>
                        <a:rPr lang="en-US" sz="900" dirty="0">
                          <a:latin typeface="Arial" panose="020B0604020202020204" pitchFamily="34" charset="0"/>
                          <a:cs typeface="Arial" panose="020B0604020202020204" pitchFamily="34" charset="0"/>
                        </a:rPr>
                        <a:t>Consistently evaluate the impact of trainings to ensure they are delivering on stated objectives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Strengthen </a:t>
                      </a:r>
                      <a:r>
                        <a:rPr lang="en-US" sz="900" b="1" dirty="0">
                          <a:latin typeface="Arial" panose="020B0604020202020204" pitchFamily="34" charset="0"/>
                          <a:cs typeface="Arial" panose="020B0604020202020204" pitchFamily="34" charset="0"/>
                        </a:rPr>
                        <a:t>capacity</a:t>
                      </a:r>
                      <a:r>
                        <a:rPr lang="en-US" sz="900" dirty="0">
                          <a:latin typeface="Arial" panose="020B0604020202020204" pitchFamily="34" charset="0"/>
                          <a:cs typeface="Arial" panose="020B0604020202020204" pitchFamily="34" charset="0"/>
                        </a:rPr>
                        <a:t> to identify data needs for solving problems and to interpret and use data appropriately for public health/SC decisions; enhance the capacity of technical advisors to effectively provide quality data to decision makers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rowSpan="2">
                  <a:txBody>
                    <a:bodyPr/>
                    <a:lstStyle/>
                    <a:p>
                      <a:pPr algn="l"/>
                      <a:r>
                        <a:rPr lang="en-IN" sz="900" i="1" dirty="0">
                          <a:solidFill>
                            <a:srgbClr val="FF7B38"/>
                          </a:solidFill>
                          <a:latin typeface="Arial" panose="020B0604020202020204" pitchFamily="34" charset="0"/>
                          <a:cs typeface="Arial" panose="020B0604020202020204" pitchFamily="34" charset="0"/>
                        </a:rPr>
                        <a:t>* Several of the areas under Supply Chain Design have training component wherever there is a new system implemented in a country. Hence, there are some elements of workforce development in SC design workstream too.</a:t>
                      </a:r>
                    </a:p>
                  </a:txBody>
                  <a:tcPr/>
                </a:tc>
                <a:tc>
                  <a:txBody>
                    <a:bodyPr/>
                    <a:lstStyle/>
                    <a:p>
                      <a:pPr algn="l"/>
                      <a:r>
                        <a:rPr lang="en-US" sz="900" dirty="0">
                          <a:latin typeface="Arial" panose="020B0604020202020204" pitchFamily="34" charset="0"/>
                          <a:cs typeface="Arial" panose="020B0604020202020204" pitchFamily="34" charset="0"/>
                        </a:rPr>
                        <a:t>Map criteria for segmenting outsourced operations and in-house operations in the end-to-end SC and clarify roles and responsibilities</a:t>
                      </a:r>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15195227"/>
                  </a:ext>
                </a:extLst>
              </a:tr>
              <a:tr h="583936">
                <a:tc>
                  <a:txBody>
                    <a:bodyPr/>
                    <a:lstStyle/>
                    <a:p>
                      <a:pPr algn="l"/>
                      <a:r>
                        <a:rPr lang="en-US" sz="900" dirty="0">
                          <a:latin typeface="Arial" panose="020B0604020202020204" pitchFamily="34" charset="0"/>
                          <a:cs typeface="Arial" panose="020B0604020202020204" pitchFamily="34" charset="0"/>
                        </a:rPr>
                        <a:t>In close collaboration with governments and donors, design future SC governance models that will facilitate increased ownership, including self-financing and management of all SC functions</a:t>
                      </a:r>
                      <a:endParaRPr lang="en-IN" sz="9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l"/>
                      <a:r>
                        <a:rPr lang="en-US" sz="900" dirty="0">
                          <a:latin typeface="Arial" panose="020B0604020202020204" pitchFamily="34" charset="0"/>
                          <a:cs typeface="Arial" panose="020B0604020202020204" pitchFamily="34" charset="0"/>
                        </a:rPr>
                        <a:t>Strengthen demand and supply planning processes using artificial intelligence</a:t>
                      </a:r>
                      <a:endParaRPr lang="en-IN" sz="900" dirty="0">
                        <a:latin typeface="Arial" panose="020B0604020202020204" pitchFamily="34" charset="0"/>
                        <a:cs typeface="Arial" panose="020B0604020202020204" pitchFamily="34" charset="0"/>
                      </a:endParaRPr>
                    </a:p>
                  </a:txBody>
                  <a:tcPr anchor="ctr"/>
                </a:tc>
                <a:tc vMerge="1">
                  <a:txBody>
                    <a:bodyPr/>
                    <a:lstStyle/>
                    <a:p>
                      <a:pPr algn="l"/>
                      <a:endParaRPr lang="en-IN" sz="900" dirty="0">
                        <a:latin typeface="Arial" panose="020B0604020202020204" pitchFamily="34" charset="0"/>
                        <a:cs typeface="Arial" panose="020B0604020202020204" pitchFamily="34" charset="0"/>
                      </a:endParaRPr>
                    </a:p>
                  </a:txBody>
                  <a:tcPr anchor="ctr"/>
                </a:tc>
                <a:tc>
                  <a:txBody>
                    <a:bodyPr/>
                    <a:lstStyle/>
                    <a:p>
                      <a:pPr algn="l"/>
                      <a:endParaRPr lang="en-IN"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00576315"/>
                  </a:ext>
                </a:extLst>
              </a:tr>
            </a:tbl>
          </a:graphicData>
        </a:graphic>
      </p:graphicFrame>
    </p:spTree>
    <p:extLst>
      <p:ext uri="{BB962C8B-B14F-4D97-AF65-F5344CB8AC3E}">
        <p14:creationId xmlns:p14="http://schemas.microsoft.com/office/powerpoint/2010/main" val="88542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747A43F-38FD-4ABE-B129-0E0E7FBE091C}"/>
              </a:ext>
            </a:extLst>
          </p:cNvPr>
          <p:cNvSpPr/>
          <p:nvPr/>
        </p:nvSpPr>
        <p:spPr>
          <a:xfrm>
            <a:off x="3007360" y="2113280"/>
            <a:ext cx="8580120" cy="2118360"/>
          </a:xfrm>
          <a:prstGeom prst="roundRect">
            <a:avLst/>
          </a:prstGeom>
          <a:solidFill>
            <a:srgbClr val="25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Arial" panose="020B0604020202020204" pitchFamily="34" charset="0"/>
                <a:cs typeface="Arial" panose="020B0604020202020204" pitchFamily="34" charset="0"/>
              </a:rPr>
              <a:t>If several Governance &amp; Workforce Development investments and strategies are already depicted in PSM-SI and SCR, then what’s the use of </a:t>
            </a:r>
            <a:r>
              <a:rPr lang="en-IN" sz="2000" b="1" dirty="0">
                <a:latin typeface="Arial" panose="020B0604020202020204" pitchFamily="34" charset="0"/>
                <a:cs typeface="Arial" panose="020B0604020202020204" pitchFamily="34" charset="0"/>
              </a:rPr>
              <a:t>Governance &amp; Workforce Development Framework?</a:t>
            </a:r>
          </a:p>
        </p:txBody>
      </p:sp>
      <p:pic>
        <p:nvPicPr>
          <p:cNvPr id="1026" name="Picture 2" descr="Computer Icons Question Mark Clip Art - Question Mark Symbol Png,  Transparent Png , Transparent Png Image - PNGitem">
            <a:extLst>
              <a:ext uri="{FF2B5EF4-FFF2-40B4-BE49-F238E27FC236}">
                <a16:creationId xmlns:a16="http://schemas.microsoft.com/office/drawing/2014/main" id="{E61D1F39-751A-4AD4-8FCC-09274C2F1A89}"/>
              </a:ext>
            </a:extLst>
          </p:cNvPr>
          <p:cNvPicPr>
            <a:picLocks noChangeAspect="1" noChangeArrowheads="1"/>
          </p:cNvPicPr>
          <p:nvPr/>
        </p:nvPicPr>
        <p:blipFill>
          <a:blip r:embed="rId2">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450" y="1812131"/>
            <a:ext cx="3290810" cy="272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9EB9A14-8C18-4B6A-9AD9-95F00418E1E1}"/>
              </a:ext>
            </a:extLst>
          </p:cNvPr>
          <p:cNvPicPr>
            <a:picLocks noChangeAspect="1"/>
          </p:cNvPicPr>
          <p:nvPr/>
        </p:nvPicPr>
        <p:blipFill>
          <a:blip r:embed="rId3"/>
          <a:stretch>
            <a:fillRect/>
          </a:stretch>
        </p:blipFill>
        <p:spPr>
          <a:xfrm>
            <a:off x="43404" y="944551"/>
            <a:ext cx="6550435" cy="5864649"/>
          </a:xfrm>
          <a:prstGeom prst="rect">
            <a:avLst/>
          </a:prstGeom>
        </p:spPr>
      </p:pic>
      <p:sp>
        <p:nvSpPr>
          <p:cNvPr id="38" name="Rectangle 37">
            <a:extLst>
              <a:ext uri="{FF2B5EF4-FFF2-40B4-BE49-F238E27FC236}">
                <a16:creationId xmlns:a16="http://schemas.microsoft.com/office/drawing/2014/main" id="{712B0DF1-8CD9-47F5-B449-F8EC16C15669}"/>
              </a:ext>
            </a:extLst>
          </p:cNvPr>
          <p:cNvSpPr/>
          <p:nvPr/>
        </p:nvSpPr>
        <p:spPr>
          <a:xfrm>
            <a:off x="0" y="-20320"/>
            <a:ext cx="12192000" cy="834410"/>
          </a:xfrm>
          <a:prstGeom prst="rect">
            <a:avLst/>
          </a:prstGeom>
          <a:solidFill>
            <a:srgbClr val="254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itle 1">
            <a:extLst>
              <a:ext uri="{FF2B5EF4-FFF2-40B4-BE49-F238E27FC236}">
                <a16:creationId xmlns:a16="http://schemas.microsoft.com/office/drawing/2014/main" id="{5F104F63-BEA9-483E-9883-AF5DB2D269C8}"/>
              </a:ext>
            </a:extLst>
          </p:cNvPr>
          <p:cNvSpPr txBox="1">
            <a:spLocks/>
          </p:cNvSpPr>
          <p:nvPr/>
        </p:nvSpPr>
        <p:spPr>
          <a:xfrm>
            <a:off x="508000" y="99982"/>
            <a:ext cx="11165840" cy="696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dirty="0">
                <a:solidFill>
                  <a:schemeClr val="bg1"/>
                </a:solidFill>
                <a:latin typeface="Arial" panose="020B0604020202020204" pitchFamily="34" charset="0"/>
                <a:cs typeface="Arial" panose="020B0604020202020204" pitchFamily="34" charset="0"/>
              </a:rPr>
              <a:t>Why Governance &amp; Workforce Development Framework?</a:t>
            </a:r>
            <a:endParaRPr lang="en-IN" sz="2800" i="1" dirty="0">
              <a:solidFill>
                <a:schemeClr val="bg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23E576AD-F852-4D9E-A610-D782F008A679}"/>
              </a:ext>
            </a:extLst>
          </p:cNvPr>
          <p:cNvSpPr/>
          <p:nvPr/>
        </p:nvSpPr>
        <p:spPr>
          <a:xfrm>
            <a:off x="6685280" y="1168400"/>
            <a:ext cx="5412516" cy="55184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AABB6188-61E6-4B3E-906B-13BD22067E79}"/>
              </a:ext>
            </a:extLst>
          </p:cNvPr>
          <p:cNvSpPr/>
          <p:nvPr/>
        </p:nvSpPr>
        <p:spPr>
          <a:xfrm>
            <a:off x="6888480" y="1473200"/>
            <a:ext cx="4998720" cy="4988560"/>
          </a:xfrm>
          <a:prstGeom prst="rect">
            <a:avLst/>
          </a:prstGeom>
          <a:solidFill>
            <a:srgbClr val="FF7B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Human resources working in health or supply chain are at the centre of the Health Ecosystem where they Manage, Govern, Influence and Enable functioning of systems required to improve Access to Essential Medicines by the community. </a:t>
            </a:r>
          </a:p>
          <a:p>
            <a:pPr algn="ctr"/>
            <a:endParaRPr lang="en-IN" sz="1600" dirty="0">
              <a:latin typeface="Arial" panose="020B0604020202020204" pitchFamily="34" charset="0"/>
              <a:cs typeface="Arial" panose="020B0604020202020204" pitchFamily="34" charset="0"/>
            </a:endParaRPr>
          </a:p>
          <a:p>
            <a:pPr algn="ctr"/>
            <a:r>
              <a:rPr lang="en-IN" sz="1600" dirty="0">
                <a:latin typeface="Arial" panose="020B0604020202020204" pitchFamily="34" charset="0"/>
                <a:cs typeface="Arial" panose="020B0604020202020204" pitchFamily="34" charset="0"/>
              </a:rPr>
              <a:t>Hence, improvements required in these systems (such as supply chains, information systems, service delivery, regulation or financing) first requires strengthening the human resources component. </a:t>
            </a:r>
          </a:p>
          <a:p>
            <a:pPr algn="ctr"/>
            <a:endParaRPr lang="en-IN" sz="1600" dirty="0">
              <a:latin typeface="Arial" panose="020B0604020202020204" pitchFamily="34" charset="0"/>
              <a:cs typeface="Arial" panose="020B0604020202020204" pitchFamily="34" charset="0"/>
            </a:endParaRPr>
          </a:p>
          <a:p>
            <a:pPr algn="ctr"/>
            <a:endParaRPr lang="en-IN" sz="1600" dirty="0">
              <a:latin typeface="Arial" panose="020B0604020202020204" pitchFamily="34" charset="0"/>
              <a:cs typeface="Arial" panose="020B0604020202020204" pitchFamily="34" charset="0"/>
            </a:endParaRPr>
          </a:p>
          <a:p>
            <a:pPr algn="ctr"/>
            <a:r>
              <a:rPr lang="en-IN" sz="1600" i="1" dirty="0">
                <a:latin typeface="Arial" panose="020B0604020202020204" pitchFamily="34" charset="0"/>
                <a:cs typeface="Arial" panose="020B0604020202020204" pitchFamily="34" charset="0"/>
              </a:rPr>
              <a:t>The G&amp;WD framework provides </a:t>
            </a:r>
            <a:r>
              <a:rPr lang="en-US" sz="1600" i="1" dirty="0">
                <a:latin typeface="Arial" panose="020B0604020202020204" pitchFamily="34" charset="0"/>
                <a:cs typeface="Arial" panose="020B0604020202020204" pitchFamily="34" charset="0"/>
              </a:rPr>
              <a:t>a holistic approach towards developing organizational and human capacities while navigating the complexities within the system, for sustainable health outcomes. </a:t>
            </a:r>
            <a:endParaRPr lang="en-IN"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3066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BF40151-3021-4E26-A4B2-C0B580FE2CC1}">
  <we:reference id="wa200001960" version="1.0.0.0" store="en-US" storeType="OMEX"/>
  <we:alternateReferences>
    <we:reference id="WA200001960"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57494B9863354BA246ABD2205AEDE7" ma:contentTypeVersion="7" ma:contentTypeDescription="Create a new document." ma:contentTypeScope="" ma:versionID="af8aeeed1860c6d2a6de50659532a1e4">
  <xsd:schema xmlns:xsd="http://www.w3.org/2001/XMLSchema" xmlns:xs="http://www.w3.org/2001/XMLSchema" xmlns:p="http://schemas.microsoft.com/office/2006/metadata/properties" xmlns:ns2="d1fbe33b-6571-489c-a8bd-86b3c486baaf" xmlns:ns3="6be19c56-d23e-44be-a548-1975b0c1d771" targetNamespace="http://schemas.microsoft.com/office/2006/metadata/properties" ma:root="true" ma:fieldsID="c78096499726cf2c8e8750a82cb91603" ns2:_="" ns3:_="">
    <xsd:import namespace="d1fbe33b-6571-489c-a8bd-86b3c486baaf"/>
    <xsd:import namespace="6be19c56-d23e-44be-a548-1975b0c1d7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be33b-6571-489c-a8bd-86b3c486b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19c56-d23e-44be-a548-1975b0c1d7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6DD72A-713E-40BA-A759-06D0DF47AC72}">
  <ds:schemaRefs>
    <ds:schemaRef ds:uri="6be19c56-d23e-44be-a548-1975b0c1d771"/>
    <ds:schemaRef ds:uri="d1fbe33b-6571-489c-a8bd-86b3c486ba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5FD9D8-64BF-4799-AF5E-76AA3E750FEF}">
  <ds:schemaRefs>
    <ds:schemaRef ds:uri="http://schemas.microsoft.com/sharepoint/v3/contenttype/forms"/>
  </ds:schemaRefs>
</ds:datastoreItem>
</file>

<file path=customXml/itemProps3.xml><?xml version="1.0" encoding="utf-8"?>
<ds:datastoreItem xmlns:ds="http://schemas.openxmlformats.org/officeDocument/2006/customXml" ds:itemID="{0CEED166-1CC9-4293-BEFB-44B46139B072}">
  <ds:schemaRefs>
    <ds:schemaRef ds:uri="http://purl.org/dc/elements/1.1/"/>
    <ds:schemaRef ds:uri="6be19c56-d23e-44be-a548-1975b0c1d77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1fbe33b-6571-489c-a8bd-86b3c486baa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18439</TotalTime>
  <Words>5613</Words>
  <Application>Microsoft Office PowerPoint</Application>
  <PresentationFormat>Widescreen</PresentationFormat>
  <Paragraphs>342</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Californian FB</vt:lpstr>
      <vt:lpstr>Thème Office</vt:lpstr>
      <vt:lpstr>PowerPoint Presentation</vt:lpstr>
      <vt:lpstr>Global Fund’s Purpose and Vision for Supply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Marion</dc:creator>
  <cp:lastModifiedBy>Jonathan Moody</cp:lastModifiedBy>
  <cp:revision>101</cp:revision>
  <dcterms:created xsi:type="dcterms:W3CDTF">2020-11-24T11:30:43Z</dcterms:created>
  <dcterms:modified xsi:type="dcterms:W3CDTF">2022-02-21T15:39:15Z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0x0101001857494B9863354BA246ABD2205AEDE7</vt:lpwstr>
  </property>
</Properties>
</file>