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Override1.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2147483482" r:id="rId2"/>
    <p:sldId id="2147483485" r:id="rId3"/>
    <p:sldId id="2147483486" r:id="rId4"/>
    <p:sldId id="275" r:id="rId5"/>
    <p:sldId id="2147483487" r:id="rId6"/>
    <p:sldId id="2147483433" r:id="rId7"/>
    <p:sldId id="509" r:id="rId8"/>
    <p:sldId id="2147483483" r:id="rId9"/>
    <p:sldId id="2147483502" r:id="rId10"/>
    <p:sldId id="2147483505" r:id="rId11"/>
    <p:sldId id="2147483490" r:id="rId12"/>
    <p:sldId id="2147483503" r:id="rId13"/>
    <p:sldId id="2147483504" r:id="rId14"/>
    <p:sldId id="2147483506" r:id="rId15"/>
    <p:sldId id="2147483515" r:id="rId16"/>
    <p:sldId id="2147483507" r:id="rId17"/>
    <p:sldId id="2147483508" r:id="rId18"/>
    <p:sldId id="2147483516" r:id="rId19"/>
    <p:sldId id="2147483509" r:id="rId20"/>
    <p:sldId id="2147483510" r:id="rId21"/>
    <p:sldId id="2147483495" r:id="rId22"/>
    <p:sldId id="2147483517" r:id="rId23"/>
    <p:sldId id="2147483518" r:id="rId24"/>
    <p:sldId id="2147483437" r:id="rId25"/>
    <p:sldId id="2147483511" r:id="rId26"/>
    <p:sldId id="2147483523" r:id="rId27"/>
    <p:sldId id="2147483524" r:id="rId28"/>
    <p:sldId id="2147483525" r:id="rId29"/>
    <p:sldId id="2147483526" r:id="rId30"/>
    <p:sldId id="2147483527" r:id="rId31"/>
    <p:sldId id="2147483528" r:id="rId32"/>
    <p:sldId id="2147483512" r:id="rId33"/>
    <p:sldId id="2147483519" r:id="rId34"/>
    <p:sldId id="2147483520" r:id="rId35"/>
    <p:sldId id="2147483521" r:id="rId36"/>
    <p:sldId id="2147483513" r:id="rId37"/>
    <p:sldId id="2147483514"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114C60B-7165-0725-3A1B-341B0E6787C4}" name="Shelby Kemper" initials="SK" userId="5cbda45c0d1f4510"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465F"/>
    <a:srgbClr val="EEF5FB"/>
    <a:srgbClr val="FEDADA"/>
    <a:srgbClr val="156082"/>
    <a:srgbClr val="FF9F9F"/>
    <a:srgbClr val="F6F6F9"/>
    <a:srgbClr val="0F47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B32C55-D310-49E3-9BFE-20141D494AEC}" v="1" dt="2025-10-28T12:44:52.6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6" autoAdjust="0"/>
    <p:restoredTop sz="93447" autoAdjust="0"/>
  </p:normalViewPr>
  <p:slideViewPr>
    <p:cSldViewPr snapToGrid="0">
      <p:cViewPr varScale="1">
        <p:scale>
          <a:sx n="63" d="100"/>
          <a:sy n="63" d="100"/>
        </p:scale>
        <p:origin x="728" y="56"/>
      </p:cViewPr>
      <p:guideLst/>
    </p:cSldViewPr>
  </p:slideViewPr>
  <p:notesTextViewPr>
    <p:cViewPr>
      <p:scale>
        <a:sx n="1" d="1"/>
        <a:sy n="1" d="1"/>
      </p:scale>
      <p:origin x="0" y="0"/>
    </p:cViewPr>
  </p:notesTextViewPr>
  <p:notesViewPr>
    <p:cSldViewPr snapToGrid="0">
      <p:cViewPr varScale="1">
        <p:scale>
          <a:sx n="119" d="100"/>
          <a:sy n="119" d="100"/>
        </p:scale>
        <p:origin x="2040"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47"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minique Zwinkels" userId="5cf1e855-ffc1-4d67-80de-9ef92c26ae3d" providerId="ADAL" clId="{B10EC5F2-9878-43F3-9428-00CEA9AE4AAB}"/>
    <pc:docChg chg="modSld">
      <pc:chgData name="Dominique Zwinkels" userId="5cf1e855-ffc1-4d67-80de-9ef92c26ae3d" providerId="ADAL" clId="{B10EC5F2-9878-43F3-9428-00CEA9AE4AAB}" dt="2025-02-13T13:04:00.855" v="10" actId="20577"/>
      <pc:docMkLst>
        <pc:docMk/>
      </pc:docMkLst>
      <pc:sldChg chg="modSp mod">
        <pc:chgData name="Dominique Zwinkels" userId="5cf1e855-ffc1-4d67-80de-9ef92c26ae3d" providerId="ADAL" clId="{B10EC5F2-9878-43F3-9428-00CEA9AE4AAB}" dt="2025-02-13T13:04:00.855" v="10" actId="20577"/>
        <pc:sldMkLst>
          <pc:docMk/>
          <pc:sldMk cId="4244873521" sldId="2147483495"/>
        </pc:sldMkLst>
      </pc:sldChg>
    </pc:docChg>
  </pc:docChgLst>
  <pc:docChgLst>
    <pc:chgData name="Jonathan Moody" userId="0e55e52c-5cc5-40ae-a3f5-1cbe36c2f27f" providerId="ADAL" clId="{2A438E29-BFBC-4F61-A387-E855CD475419}"/>
    <pc:docChg chg="undo custSel delSld modSld">
      <pc:chgData name="Jonathan Moody" userId="0e55e52c-5cc5-40ae-a3f5-1cbe36c2f27f" providerId="ADAL" clId="{2A438E29-BFBC-4F61-A387-E855CD475419}" dt="2025-10-28T12:50:46.143" v="55" actId="20577"/>
      <pc:docMkLst>
        <pc:docMk/>
      </pc:docMkLst>
      <pc:sldChg chg="modSp mod">
        <pc:chgData name="Jonathan Moody" userId="0e55e52c-5cc5-40ae-a3f5-1cbe36c2f27f" providerId="ADAL" clId="{2A438E29-BFBC-4F61-A387-E855CD475419}" dt="2025-10-28T12:45:20.508" v="12" actId="20577"/>
        <pc:sldMkLst>
          <pc:docMk/>
          <pc:sldMk cId="0" sldId="275"/>
        </pc:sldMkLst>
        <pc:spChg chg="mod">
          <ac:chgData name="Jonathan Moody" userId="0e55e52c-5cc5-40ae-a3f5-1cbe36c2f27f" providerId="ADAL" clId="{2A438E29-BFBC-4F61-A387-E855CD475419}" dt="2025-10-28T12:45:20.508" v="12" actId="20577"/>
          <ac:spMkLst>
            <pc:docMk/>
            <pc:sldMk cId="0" sldId="275"/>
            <ac:spMk id="14" creationId="{151C3351-298D-C6EE-0C2A-1BEFC067A687}"/>
          </ac:spMkLst>
        </pc:spChg>
      </pc:sldChg>
      <pc:sldChg chg="del">
        <pc:chgData name="Jonathan Moody" userId="0e55e52c-5cc5-40ae-a3f5-1cbe36c2f27f" providerId="ADAL" clId="{2A438E29-BFBC-4F61-A387-E855CD475419}" dt="2025-10-28T12:48:09.798" v="41" actId="47"/>
        <pc:sldMkLst>
          <pc:docMk/>
          <pc:sldMk cId="0" sldId="2147483439"/>
        </pc:sldMkLst>
      </pc:sldChg>
      <pc:sldChg chg="addSp delSp modSp mod">
        <pc:chgData name="Jonathan Moody" userId="0e55e52c-5cc5-40ae-a3f5-1cbe36c2f27f" providerId="ADAL" clId="{2A438E29-BFBC-4F61-A387-E855CD475419}" dt="2025-10-28T12:50:46.143" v="55" actId="20577"/>
        <pc:sldMkLst>
          <pc:docMk/>
          <pc:sldMk cId="1558041475" sldId="2147483482"/>
        </pc:sldMkLst>
        <pc:spChg chg="add del mod">
          <ac:chgData name="Jonathan Moody" userId="0e55e52c-5cc5-40ae-a3f5-1cbe36c2f27f" providerId="ADAL" clId="{2A438E29-BFBC-4F61-A387-E855CD475419}" dt="2025-10-28T12:44:52.697" v="3"/>
          <ac:spMkLst>
            <pc:docMk/>
            <pc:sldMk cId="1558041475" sldId="2147483482"/>
            <ac:spMk id="3" creationId="{640AB19E-C003-FA09-9B54-EB168A4A114F}"/>
          </ac:spMkLst>
        </pc:spChg>
        <pc:spChg chg="del">
          <ac:chgData name="Jonathan Moody" userId="0e55e52c-5cc5-40ae-a3f5-1cbe36c2f27f" providerId="ADAL" clId="{2A438E29-BFBC-4F61-A387-E855CD475419}" dt="2025-10-28T12:44:43.830" v="0" actId="478"/>
          <ac:spMkLst>
            <pc:docMk/>
            <pc:sldMk cId="1558041475" sldId="2147483482"/>
            <ac:spMk id="4" creationId="{C3C320B5-BBC7-D099-EFF2-869F73D6C422}"/>
          </ac:spMkLst>
        </pc:spChg>
        <pc:spChg chg="del">
          <ac:chgData name="Jonathan Moody" userId="0e55e52c-5cc5-40ae-a3f5-1cbe36c2f27f" providerId="ADAL" clId="{2A438E29-BFBC-4F61-A387-E855CD475419}" dt="2025-10-28T12:44:45.809" v="1" actId="478"/>
          <ac:spMkLst>
            <pc:docMk/>
            <pc:sldMk cId="1558041475" sldId="2147483482"/>
            <ac:spMk id="5" creationId="{AD95E121-A0C8-082B-4DD0-F323732141F1}"/>
          </ac:spMkLst>
        </pc:spChg>
        <pc:spChg chg="add del mod">
          <ac:chgData name="Jonathan Moody" userId="0e55e52c-5cc5-40ae-a3f5-1cbe36c2f27f" providerId="ADAL" clId="{2A438E29-BFBC-4F61-A387-E855CD475419}" dt="2025-10-28T12:44:46.468" v="2" actId="478"/>
          <ac:spMkLst>
            <pc:docMk/>
            <pc:sldMk cId="1558041475" sldId="2147483482"/>
            <ac:spMk id="7" creationId="{2F6E53D7-C7B1-C8AD-8BC5-2C653B328911}"/>
          </ac:spMkLst>
        </pc:spChg>
        <pc:spChg chg="add mod">
          <ac:chgData name="Jonathan Moody" userId="0e55e52c-5cc5-40ae-a3f5-1cbe36c2f27f" providerId="ADAL" clId="{2A438E29-BFBC-4F61-A387-E855CD475419}" dt="2025-10-28T12:50:46.143" v="55" actId="20577"/>
          <ac:spMkLst>
            <pc:docMk/>
            <pc:sldMk cId="1558041475" sldId="2147483482"/>
            <ac:spMk id="8" creationId="{4DBAB7E1-1E4F-C151-2D6F-78AAF784158F}"/>
          </ac:spMkLst>
        </pc:spChg>
      </pc:sldChg>
      <pc:sldChg chg="del">
        <pc:chgData name="Jonathan Moody" userId="0e55e52c-5cc5-40ae-a3f5-1cbe36c2f27f" providerId="ADAL" clId="{2A438E29-BFBC-4F61-A387-E855CD475419}" dt="2025-10-28T12:45:02.066" v="7" actId="47"/>
        <pc:sldMkLst>
          <pc:docMk/>
          <pc:sldMk cId="446091780" sldId="2147483484"/>
        </pc:sldMkLst>
      </pc:sldChg>
      <pc:sldChg chg="addSp delSp modSp mod">
        <pc:chgData name="Jonathan Moody" userId="0e55e52c-5cc5-40ae-a3f5-1cbe36c2f27f" providerId="ADAL" clId="{2A438E29-BFBC-4F61-A387-E855CD475419}" dt="2025-10-28T12:45:12.894" v="8" actId="478"/>
        <pc:sldMkLst>
          <pc:docMk/>
          <pc:sldMk cId="2930706859" sldId="2147483486"/>
        </pc:sldMkLst>
        <pc:spChg chg="add mod">
          <ac:chgData name="Jonathan Moody" userId="0e55e52c-5cc5-40ae-a3f5-1cbe36c2f27f" providerId="ADAL" clId="{2A438E29-BFBC-4F61-A387-E855CD475419}" dt="2025-10-28T12:45:12.894" v="8" actId="478"/>
          <ac:spMkLst>
            <pc:docMk/>
            <pc:sldMk cId="2930706859" sldId="2147483486"/>
            <ac:spMk id="3" creationId="{B42A949E-75A7-A44B-4DB3-F3670F484D84}"/>
          </ac:spMkLst>
        </pc:spChg>
        <pc:spChg chg="del">
          <ac:chgData name="Jonathan Moody" userId="0e55e52c-5cc5-40ae-a3f5-1cbe36c2f27f" providerId="ADAL" clId="{2A438E29-BFBC-4F61-A387-E855CD475419}" dt="2025-10-28T12:45:12.894" v="8" actId="478"/>
          <ac:spMkLst>
            <pc:docMk/>
            <pc:sldMk cId="2930706859" sldId="2147483486"/>
            <ac:spMk id="5" creationId="{699C0778-9927-0BCB-65CD-F91652FE5813}"/>
          </ac:spMkLst>
        </pc:spChg>
      </pc:sldChg>
      <pc:sldChg chg="addSp delSp modSp mod">
        <pc:chgData name="Jonathan Moody" userId="0e55e52c-5cc5-40ae-a3f5-1cbe36c2f27f" providerId="ADAL" clId="{2A438E29-BFBC-4F61-A387-E855CD475419}" dt="2025-10-28T12:45:49.759" v="14" actId="478"/>
        <pc:sldMkLst>
          <pc:docMk/>
          <pc:sldMk cId="347856005" sldId="2147483502"/>
        </pc:sldMkLst>
        <pc:spChg chg="del">
          <ac:chgData name="Jonathan Moody" userId="0e55e52c-5cc5-40ae-a3f5-1cbe36c2f27f" providerId="ADAL" clId="{2A438E29-BFBC-4F61-A387-E855CD475419}" dt="2025-10-28T12:45:46.580" v="13" actId="478"/>
          <ac:spMkLst>
            <pc:docMk/>
            <pc:sldMk cId="347856005" sldId="2147483502"/>
            <ac:spMk id="3" creationId="{A5C9929C-5A5B-BB34-14DB-98D18A97ADB1}"/>
          </ac:spMkLst>
        </pc:spChg>
        <pc:spChg chg="add del mod">
          <ac:chgData name="Jonathan Moody" userId="0e55e52c-5cc5-40ae-a3f5-1cbe36c2f27f" providerId="ADAL" clId="{2A438E29-BFBC-4F61-A387-E855CD475419}" dt="2025-10-28T12:45:49.759" v="14" actId="478"/>
          <ac:spMkLst>
            <pc:docMk/>
            <pc:sldMk cId="347856005" sldId="2147483502"/>
            <ac:spMk id="5" creationId="{F89E0A8B-40B7-E477-2251-509FF65292E9}"/>
          </ac:spMkLst>
        </pc:spChg>
      </pc:sldChg>
      <pc:sldChg chg="modSp mod">
        <pc:chgData name="Jonathan Moody" userId="0e55e52c-5cc5-40ae-a3f5-1cbe36c2f27f" providerId="ADAL" clId="{2A438E29-BFBC-4F61-A387-E855CD475419}" dt="2025-10-28T12:46:27.225" v="16" actId="6549"/>
        <pc:sldMkLst>
          <pc:docMk/>
          <pc:sldMk cId="246428772" sldId="2147483506"/>
        </pc:sldMkLst>
        <pc:spChg chg="mod">
          <ac:chgData name="Jonathan Moody" userId="0e55e52c-5cc5-40ae-a3f5-1cbe36c2f27f" providerId="ADAL" clId="{2A438E29-BFBC-4F61-A387-E855CD475419}" dt="2025-10-28T12:46:23.716" v="15" actId="6549"/>
          <ac:spMkLst>
            <pc:docMk/>
            <pc:sldMk cId="246428772" sldId="2147483506"/>
            <ac:spMk id="11" creationId="{CF0D50FA-2A0F-D8B5-9697-17B0E9C3DD7C}"/>
          </ac:spMkLst>
        </pc:spChg>
        <pc:spChg chg="mod">
          <ac:chgData name="Jonathan Moody" userId="0e55e52c-5cc5-40ae-a3f5-1cbe36c2f27f" providerId="ADAL" clId="{2A438E29-BFBC-4F61-A387-E855CD475419}" dt="2025-10-28T12:46:27.225" v="16" actId="6549"/>
          <ac:spMkLst>
            <pc:docMk/>
            <pc:sldMk cId="246428772" sldId="2147483506"/>
            <ac:spMk id="12" creationId="{6D31E961-A6B5-9422-4331-710E6AA816A2}"/>
          </ac:spMkLst>
        </pc:spChg>
      </pc:sldChg>
      <pc:sldChg chg="delSp modSp mod">
        <pc:chgData name="Jonathan Moody" userId="0e55e52c-5cc5-40ae-a3f5-1cbe36c2f27f" providerId="ADAL" clId="{2A438E29-BFBC-4F61-A387-E855CD475419}" dt="2025-10-28T12:46:53.168" v="33" actId="478"/>
        <pc:sldMkLst>
          <pc:docMk/>
          <pc:sldMk cId="1362426198" sldId="2147483507"/>
        </pc:sldMkLst>
        <pc:spChg chg="mod">
          <ac:chgData name="Jonathan Moody" userId="0e55e52c-5cc5-40ae-a3f5-1cbe36c2f27f" providerId="ADAL" clId="{2A438E29-BFBC-4F61-A387-E855CD475419}" dt="2025-10-28T12:46:41.587" v="20" actId="1076"/>
          <ac:spMkLst>
            <pc:docMk/>
            <pc:sldMk cId="1362426198" sldId="2147483507"/>
            <ac:spMk id="2" creationId="{87A697EB-836F-7B52-5F1C-C77B56073938}"/>
          </ac:spMkLst>
        </pc:spChg>
        <pc:spChg chg="del">
          <ac:chgData name="Jonathan Moody" userId="0e55e52c-5cc5-40ae-a3f5-1cbe36c2f27f" providerId="ADAL" clId="{2A438E29-BFBC-4F61-A387-E855CD475419}" dt="2025-10-28T12:46:45.769" v="22" actId="478"/>
          <ac:spMkLst>
            <pc:docMk/>
            <pc:sldMk cId="1362426198" sldId="2147483507"/>
            <ac:spMk id="4" creationId="{B9FF746D-E2DB-8D77-1194-34DAD042911A}"/>
          </ac:spMkLst>
        </pc:spChg>
        <pc:spChg chg="del mod">
          <ac:chgData name="Jonathan Moody" userId="0e55e52c-5cc5-40ae-a3f5-1cbe36c2f27f" providerId="ADAL" clId="{2A438E29-BFBC-4F61-A387-E855CD475419}" dt="2025-10-28T12:46:48.950" v="29" actId="478"/>
          <ac:spMkLst>
            <pc:docMk/>
            <pc:sldMk cId="1362426198" sldId="2147483507"/>
            <ac:spMk id="5" creationId="{309F0E5E-3DF5-4FB1-17FF-3E839BF4D6F9}"/>
          </ac:spMkLst>
        </pc:spChg>
        <pc:spChg chg="del">
          <ac:chgData name="Jonathan Moody" userId="0e55e52c-5cc5-40ae-a3f5-1cbe36c2f27f" providerId="ADAL" clId="{2A438E29-BFBC-4F61-A387-E855CD475419}" dt="2025-10-28T12:46:50.659" v="30" actId="478"/>
          <ac:spMkLst>
            <pc:docMk/>
            <pc:sldMk cId="1362426198" sldId="2147483507"/>
            <ac:spMk id="6" creationId="{AEC893D2-8A67-18FE-6AF2-6B0AE20A39DA}"/>
          </ac:spMkLst>
        </pc:spChg>
        <pc:spChg chg="del">
          <ac:chgData name="Jonathan Moody" userId="0e55e52c-5cc5-40ae-a3f5-1cbe36c2f27f" providerId="ADAL" clId="{2A438E29-BFBC-4F61-A387-E855CD475419}" dt="2025-10-28T12:46:53.168" v="33" actId="478"/>
          <ac:spMkLst>
            <pc:docMk/>
            <pc:sldMk cId="1362426198" sldId="2147483507"/>
            <ac:spMk id="7" creationId="{FCD16E9C-898A-5953-1188-6356DB355A69}"/>
          </ac:spMkLst>
        </pc:spChg>
        <pc:spChg chg="del mod">
          <ac:chgData name="Jonathan Moody" userId="0e55e52c-5cc5-40ae-a3f5-1cbe36c2f27f" providerId="ADAL" clId="{2A438E29-BFBC-4F61-A387-E855CD475419}" dt="2025-10-28T12:46:45.774" v="24"/>
          <ac:spMkLst>
            <pc:docMk/>
            <pc:sldMk cId="1362426198" sldId="2147483507"/>
            <ac:spMk id="17" creationId="{BC9C243D-7F8D-8F3E-F32C-0336E318B148}"/>
          </ac:spMkLst>
        </pc:spChg>
        <pc:picChg chg="del mod">
          <ac:chgData name="Jonathan Moody" userId="0e55e52c-5cc5-40ae-a3f5-1cbe36c2f27f" providerId="ADAL" clId="{2A438E29-BFBC-4F61-A387-E855CD475419}" dt="2025-10-28T12:46:47.562" v="28" actId="478"/>
          <ac:picMkLst>
            <pc:docMk/>
            <pc:sldMk cId="1362426198" sldId="2147483507"/>
            <ac:picMk id="9" creationId="{13801BAD-60D1-3BE7-8C09-74C2D36226D6}"/>
          </ac:picMkLst>
        </pc:picChg>
        <pc:picChg chg="del">
          <ac:chgData name="Jonathan Moody" userId="0e55e52c-5cc5-40ae-a3f5-1cbe36c2f27f" providerId="ADAL" clId="{2A438E29-BFBC-4F61-A387-E855CD475419}" dt="2025-10-28T12:46:51.965" v="32" actId="478"/>
          <ac:picMkLst>
            <pc:docMk/>
            <pc:sldMk cId="1362426198" sldId="2147483507"/>
            <ac:picMk id="11" creationId="{3B80F229-9732-2F2A-EB4A-F62A5638ADF4}"/>
          </ac:picMkLst>
        </pc:picChg>
        <pc:picChg chg="del">
          <ac:chgData name="Jonathan Moody" userId="0e55e52c-5cc5-40ae-a3f5-1cbe36c2f27f" providerId="ADAL" clId="{2A438E29-BFBC-4F61-A387-E855CD475419}" dt="2025-10-28T12:46:46.346" v="25" actId="478"/>
          <ac:picMkLst>
            <pc:docMk/>
            <pc:sldMk cId="1362426198" sldId="2147483507"/>
            <ac:picMk id="13" creationId="{0AE6BD82-81AE-E224-ED97-952A73452636}"/>
          </ac:picMkLst>
        </pc:picChg>
        <pc:picChg chg="del">
          <ac:chgData name="Jonathan Moody" userId="0e55e52c-5cc5-40ae-a3f5-1cbe36c2f27f" providerId="ADAL" clId="{2A438E29-BFBC-4F61-A387-E855CD475419}" dt="2025-10-28T12:46:51.242" v="31" actId="478"/>
          <ac:picMkLst>
            <pc:docMk/>
            <pc:sldMk cId="1362426198" sldId="2147483507"/>
            <ac:picMk id="15" creationId="{3E68EC9E-601B-8CB4-07B8-48D30ABE6793}"/>
          </ac:picMkLst>
        </pc:picChg>
      </pc:sldChg>
      <pc:sldChg chg="modSp mod">
        <pc:chgData name="Jonathan Moody" userId="0e55e52c-5cc5-40ae-a3f5-1cbe36c2f27f" providerId="ADAL" clId="{2A438E29-BFBC-4F61-A387-E855CD475419}" dt="2025-10-28T12:46:57.465" v="36" actId="6549"/>
        <pc:sldMkLst>
          <pc:docMk/>
          <pc:sldMk cId="337646485" sldId="2147483508"/>
        </pc:sldMkLst>
        <pc:spChg chg="mod">
          <ac:chgData name="Jonathan Moody" userId="0e55e52c-5cc5-40ae-a3f5-1cbe36c2f27f" providerId="ADAL" clId="{2A438E29-BFBC-4F61-A387-E855CD475419}" dt="2025-10-28T12:46:57.465" v="36" actId="6549"/>
          <ac:spMkLst>
            <pc:docMk/>
            <pc:sldMk cId="337646485" sldId="2147483508"/>
            <ac:spMk id="3" creationId="{94F8337D-4735-9985-EAF0-7D820DE58054}"/>
          </ac:spMkLst>
        </pc:spChg>
      </pc:sldChg>
      <pc:sldChg chg="addSp delSp modSp mod">
        <pc:chgData name="Jonathan Moody" userId="0e55e52c-5cc5-40ae-a3f5-1cbe36c2f27f" providerId="ADAL" clId="{2A438E29-BFBC-4F61-A387-E855CD475419}" dt="2025-10-28T12:47:07.102" v="39" actId="478"/>
        <pc:sldMkLst>
          <pc:docMk/>
          <pc:sldMk cId="1565425520" sldId="2147483510"/>
        </pc:sldMkLst>
        <pc:spChg chg="add mod">
          <ac:chgData name="Jonathan Moody" userId="0e55e52c-5cc5-40ae-a3f5-1cbe36c2f27f" providerId="ADAL" clId="{2A438E29-BFBC-4F61-A387-E855CD475419}" dt="2025-10-28T12:47:07.102" v="39" actId="478"/>
          <ac:spMkLst>
            <pc:docMk/>
            <pc:sldMk cId="1565425520" sldId="2147483510"/>
            <ac:spMk id="3" creationId="{BFE1E76B-E139-BB31-F6FD-2DCA2F4AC43A}"/>
          </ac:spMkLst>
        </pc:spChg>
        <pc:spChg chg="del">
          <ac:chgData name="Jonathan Moody" userId="0e55e52c-5cc5-40ae-a3f5-1cbe36c2f27f" providerId="ADAL" clId="{2A438E29-BFBC-4F61-A387-E855CD475419}" dt="2025-10-28T12:47:07.102" v="39" actId="478"/>
          <ac:spMkLst>
            <pc:docMk/>
            <pc:sldMk cId="1565425520" sldId="2147483510"/>
            <ac:spMk id="5" creationId="{6486F8D0-72E5-AACE-14CF-54DD37DDD676}"/>
          </ac:spMkLst>
        </pc:spChg>
      </pc:sldChg>
      <pc:sldChg chg="modSp mod">
        <pc:chgData name="Jonathan Moody" userId="0e55e52c-5cc5-40ae-a3f5-1cbe36c2f27f" providerId="ADAL" clId="{2A438E29-BFBC-4F61-A387-E855CD475419}" dt="2025-10-28T12:48:03.518" v="40" actId="6549"/>
        <pc:sldMkLst>
          <pc:docMk/>
          <pc:sldMk cId="3274678244" sldId="2147483514"/>
        </pc:sldMkLst>
        <pc:spChg chg="mod">
          <ac:chgData name="Jonathan Moody" userId="0e55e52c-5cc5-40ae-a3f5-1cbe36c2f27f" providerId="ADAL" clId="{2A438E29-BFBC-4F61-A387-E855CD475419}" dt="2025-10-28T12:48:03.518" v="40" actId="6549"/>
          <ac:spMkLst>
            <pc:docMk/>
            <pc:sldMk cId="3274678244" sldId="2147483514"/>
            <ac:spMk id="5" creationId="{169AFAD2-057B-142C-43D8-54637A5DB42B}"/>
          </ac:spMkLst>
        </pc:spChg>
      </pc:sldChg>
      <pc:sldChg chg="modSp mod">
        <pc:chgData name="Jonathan Moody" userId="0e55e52c-5cc5-40ae-a3f5-1cbe36c2f27f" providerId="ADAL" clId="{2A438E29-BFBC-4F61-A387-E855CD475419}" dt="2025-10-28T12:46:33.806" v="18" actId="27636"/>
        <pc:sldMkLst>
          <pc:docMk/>
          <pc:sldMk cId="411312816" sldId="2147483515"/>
        </pc:sldMkLst>
        <pc:spChg chg="mod">
          <ac:chgData name="Jonathan Moody" userId="0e55e52c-5cc5-40ae-a3f5-1cbe36c2f27f" providerId="ADAL" clId="{2A438E29-BFBC-4F61-A387-E855CD475419}" dt="2025-10-28T12:46:33.806" v="18" actId="27636"/>
          <ac:spMkLst>
            <pc:docMk/>
            <pc:sldMk cId="411312816" sldId="2147483515"/>
            <ac:spMk id="3" creationId="{B93F1CB3-4BBF-35BB-4822-6B5EA94FD881}"/>
          </ac:spMkLst>
        </pc:spChg>
      </pc:sldChg>
      <pc:sldChg chg="modSp mod">
        <pc:chgData name="Jonathan Moody" userId="0e55e52c-5cc5-40ae-a3f5-1cbe36c2f27f" providerId="ADAL" clId="{2A438E29-BFBC-4F61-A387-E855CD475419}" dt="2025-10-28T12:47:01.095" v="38" actId="27636"/>
        <pc:sldMkLst>
          <pc:docMk/>
          <pc:sldMk cId="1161041189" sldId="2147483516"/>
        </pc:sldMkLst>
        <pc:spChg chg="mod">
          <ac:chgData name="Jonathan Moody" userId="0e55e52c-5cc5-40ae-a3f5-1cbe36c2f27f" providerId="ADAL" clId="{2A438E29-BFBC-4F61-A387-E855CD475419}" dt="2025-10-28T12:47:01.095" v="38" actId="27636"/>
          <ac:spMkLst>
            <pc:docMk/>
            <pc:sldMk cId="1161041189" sldId="2147483516"/>
            <ac:spMk id="3" creationId="{76B513CB-D29F-AD25-D66E-37CE15E53AD4}"/>
          </ac:spMkLst>
        </pc:spChg>
      </pc:sldChg>
      <pc:sldChg chg="del">
        <pc:chgData name="Jonathan Moody" userId="0e55e52c-5cc5-40ae-a3f5-1cbe36c2f27f" providerId="ADAL" clId="{2A438E29-BFBC-4F61-A387-E855CD475419}" dt="2025-10-28T12:45:00.939" v="6" actId="47"/>
        <pc:sldMkLst>
          <pc:docMk/>
          <pc:sldMk cId="0" sldId="2147483522"/>
        </pc:sldMkLst>
      </pc:sldChg>
    </pc:docChg>
  </pc:docChgLst>
</pc:chgInfo>
</file>

<file path=ppt/charts/_rels/chart1.xml.rels><?xml version="1.0" encoding="UTF-8" standalone="yes"?>
<Relationships xmlns="http://schemas.openxmlformats.org/package/2006/relationships"><Relationship Id="rId1" Type="http://schemas.openxmlformats.org/officeDocument/2006/relationships/oleObject" Target="https://peoplethatdeliver-my.sharepoint.com/personal/mramshaw_peoplethatdeliver_org/Documents/PtD/Eswatini/Rapid%20Diagnostic%20Tool_CMS_aggregated.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https://peoplethatdeliver-my.sharepoint.com/personal/mramshaw_peoplethatdeliver_org/Documents/PtD/Eswatini/Rapid%20Diagnostic%20Tool_CMS_aggregated.xlsx"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oleObject" Target="https://peoplethatdeliver-my.sharepoint.com/personal/mramshaw_peoplethatdeliver_org/Documents/PtD/Eswatini/Rapid%20Diagnostic%20Tool_CMS_aggregated.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694472720475865"/>
          <c:y val="0.23382975177876131"/>
          <c:w val="0.55149087506583661"/>
          <c:h val="0.64492740681073502"/>
        </c:manualLayout>
      </c:layout>
      <c:radarChart>
        <c:radarStyle val="filled"/>
        <c:varyColors val="0"/>
        <c:ser>
          <c:idx val="0"/>
          <c:order val="0"/>
          <c:tx>
            <c:strRef>
              <c:f>DataTables!$D$4</c:f>
              <c:strCache>
                <c:ptCount val="1"/>
                <c:pt idx="0">
                  <c:v>Pathway 1  STAFFING</c:v>
                </c:pt>
              </c:strCache>
            </c:strRef>
          </c:tx>
          <c:spPr>
            <a:solidFill>
              <a:schemeClr val="accent2"/>
            </a:solidFill>
            <a:ln w="6350">
              <a:solidFill>
                <a:schemeClr val="accent6">
                  <a:lumMod val="50000"/>
                </a:schemeClr>
              </a:solidFill>
            </a:ln>
          </c:spPr>
          <c:cat>
            <c:strRef>
              <c:f>DataTables!$C$5:$C$16</c:f>
              <c:strCache>
                <c:ptCount val="12"/>
                <c:pt idx="0">
                  <c:v>Recruitment Process</c:v>
                </c:pt>
                <c:pt idx="1">
                  <c:v>Pool of SC Workers</c:v>
                </c:pt>
                <c:pt idx="2">
                  <c:v>Budget for SC Staff</c:v>
                </c:pt>
                <c:pt idx="3">
                  <c:v>SC Competencies</c:v>
                </c:pt>
                <c:pt idx="4">
                  <c:v>Leadership Skills</c:v>
                </c:pt>
                <c:pt idx="5">
                  <c:v>Understanding SC Responsibilities</c:v>
                </c:pt>
                <c:pt idx="6">
                  <c:v>Social &amp; Emotional Environment</c:v>
                </c:pt>
                <c:pt idx="7">
                  <c:v>Physical Environment</c:v>
                </c:pt>
                <c:pt idx="8">
                  <c:v>Tools &amp; Equipment</c:v>
                </c:pt>
                <c:pt idx="9">
                  <c:v>Support for Good Performance</c:v>
                </c:pt>
                <c:pt idx="10">
                  <c:v>Understanding Role in Health System</c:v>
                </c:pt>
                <c:pt idx="11">
                  <c:v>Sense of Ownership</c:v>
                </c:pt>
              </c:strCache>
            </c:strRef>
          </c:cat>
          <c:val>
            <c:numRef>
              <c:f>DataTables!$D$5:$D$16</c:f>
              <c:numCache>
                <c:formatCode>0%</c:formatCode>
                <c:ptCount val="12"/>
                <c:pt idx="0">
                  <c:v>0.34999999999999992</c:v>
                </c:pt>
                <c:pt idx="1">
                  <c:v>0.45</c:v>
                </c:pt>
                <c:pt idx="2">
                  <c:v>0.43333333333333335</c:v>
                </c:pt>
              </c:numCache>
            </c:numRef>
          </c:val>
          <c:extLst>
            <c:ext xmlns:c16="http://schemas.microsoft.com/office/drawing/2014/chart" uri="{C3380CC4-5D6E-409C-BE32-E72D297353CC}">
              <c16:uniqueId val="{00000000-9E2F-46E3-A5A2-29E2EF312D36}"/>
            </c:ext>
          </c:extLst>
        </c:ser>
        <c:ser>
          <c:idx val="1"/>
          <c:order val="1"/>
          <c:tx>
            <c:strRef>
              <c:f>DataTables!$E$4</c:f>
              <c:strCache>
                <c:ptCount val="1"/>
                <c:pt idx="0">
                  <c:v>Pathway 2  SKILLS</c:v>
                </c:pt>
              </c:strCache>
            </c:strRef>
          </c:tx>
          <c:spPr>
            <a:solidFill>
              <a:schemeClr val="accent6"/>
            </a:solidFill>
            <a:ln w="6350">
              <a:solidFill>
                <a:srgbClr val="00B050"/>
              </a:solidFill>
            </a:ln>
          </c:spPr>
          <c:cat>
            <c:strRef>
              <c:f>DataTables!$C$5:$C$16</c:f>
              <c:strCache>
                <c:ptCount val="12"/>
                <c:pt idx="0">
                  <c:v>Recruitment Process</c:v>
                </c:pt>
                <c:pt idx="1">
                  <c:v>Pool of SC Workers</c:v>
                </c:pt>
                <c:pt idx="2">
                  <c:v>Budget for SC Staff</c:v>
                </c:pt>
                <c:pt idx="3">
                  <c:v>SC Competencies</c:v>
                </c:pt>
                <c:pt idx="4">
                  <c:v>Leadership Skills</c:v>
                </c:pt>
                <c:pt idx="5">
                  <c:v>Understanding SC Responsibilities</c:v>
                </c:pt>
                <c:pt idx="6">
                  <c:v>Social &amp; Emotional Environment</c:v>
                </c:pt>
                <c:pt idx="7">
                  <c:v>Physical Environment</c:v>
                </c:pt>
                <c:pt idx="8">
                  <c:v>Tools &amp; Equipment</c:v>
                </c:pt>
                <c:pt idx="9">
                  <c:v>Support for Good Performance</c:v>
                </c:pt>
                <c:pt idx="10">
                  <c:v>Understanding Role in Health System</c:v>
                </c:pt>
                <c:pt idx="11">
                  <c:v>Sense of Ownership</c:v>
                </c:pt>
              </c:strCache>
            </c:strRef>
          </c:cat>
          <c:val>
            <c:numRef>
              <c:f>DataTables!$E$5:$E$16</c:f>
              <c:numCache>
                <c:formatCode>General</c:formatCode>
                <c:ptCount val="12"/>
                <c:pt idx="3" formatCode="0%">
                  <c:v>0.33333333333333331</c:v>
                </c:pt>
                <c:pt idx="4" formatCode="0%">
                  <c:v>0.25</c:v>
                </c:pt>
                <c:pt idx="5" formatCode="0%">
                  <c:v>0.48333333333333334</c:v>
                </c:pt>
              </c:numCache>
            </c:numRef>
          </c:val>
          <c:extLst>
            <c:ext xmlns:c16="http://schemas.microsoft.com/office/drawing/2014/chart" uri="{C3380CC4-5D6E-409C-BE32-E72D297353CC}">
              <c16:uniqueId val="{00000001-9E2F-46E3-A5A2-29E2EF312D36}"/>
            </c:ext>
          </c:extLst>
        </c:ser>
        <c:ser>
          <c:idx val="2"/>
          <c:order val="2"/>
          <c:tx>
            <c:strRef>
              <c:f>DataTables!$F$4</c:f>
              <c:strCache>
                <c:ptCount val="1"/>
                <c:pt idx="0">
                  <c:v>Pathway 3  WORKING CONDITIONS</c:v>
                </c:pt>
              </c:strCache>
            </c:strRef>
          </c:tx>
          <c:spPr>
            <a:solidFill>
              <a:schemeClr val="accent4"/>
            </a:solidFill>
            <a:ln w="6350">
              <a:solidFill>
                <a:srgbClr val="0070C0"/>
              </a:solidFill>
            </a:ln>
          </c:spPr>
          <c:cat>
            <c:strRef>
              <c:f>DataTables!$C$5:$C$16</c:f>
              <c:strCache>
                <c:ptCount val="12"/>
                <c:pt idx="0">
                  <c:v>Recruitment Process</c:v>
                </c:pt>
                <c:pt idx="1">
                  <c:v>Pool of SC Workers</c:v>
                </c:pt>
                <c:pt idx="2">
                  <c:v>Budget for SC Staff</c:v>
                </c:pt>
                <c:pt idx="3">
                  <c:v>SC Competencies</c:v>
                </c:pt>
                <c:pt idx="4">
                  <c:v>Leadership Skills</c:v>
                </c:pt>
                <c:pt idx="5">
                  <c:v>Understanding SC Responsibilities</c:v>
                </c:pt>
                <c:pt idx="6">
                  <c:v>Social &amp; Emotional Environment</c:v>
                </c:pt>
                <c:pt idx="7">
                  <c:v>Physical Environment</c:v>
                </c:pt>
                <c:pt idx="8">
                  <c:v>Tools &amp; Equipment</c:v>
                </c:pt>
                <c:pt idx="9">
                  <c:v>Support for Good Performance</c:v>
                </c:pt>
                <c:pt idx="10">
                  <c:v>Understanding Role in Health System</c:v>
                </c:pt>
                <c:pt idx="11">
                  <c:v>Sense of Ownership</c:v>
                </c:pt>
              </c:strCache>
            </c:strRef>
          </c:cat>
          <c:val>
            <c:numRef>
              <c:f>DataTables!$F$5:$F$16</c:f>
              <c:numCache>
                <c:formatCode>General</c:formatCode>
                <c:ptCount val="12"/>
                <c:pt idx="6" formatCode="0%">
                  <c:v>0.28333333333333333</c:v>
                </c:pt>
                <c:pt idx="7" formatCode="0%">
                  <c:v>0.26666666666666666</c:v>
                </c:pt>
                <c:pt idx="8" formatCode="0%">
                  <c:v>0.26666666666666666</c:v>
                </c:pt>
              </c:numCache>
            </c:numRef>
          </c:val>
          <c:extLst>
            <c:ext xmlns:c16="http://schemas.microsoft.com/office/drawing/2014/chart" uri="{C3380CC4-5D6E-409C-BE32-E72D297353CC}">
              <c16:uniqueId val="{00000002-9E2F-46E3-A5A2-29E2EF312D36}"/>
            </c:ext>
          </c:extLst>
        </c:ser>
        <c:ser>
          <c:idx val="3"/>
          <c:order val="3"/>
          <c:tx>
            <c:strRef>
              <c:f>DataTables!$G$4</c:f>
              <c:strCache>
                <c:ptCount val="1"/>
                <c:pt idx="0">
                  <c:v>Pathway 4  MOTIVATION</c:v>
                </c:pt>
              </c:strCache>
            </c:strRef>
          </c:tx>
          <c:spPr>
            <a:solidFill>
              <a:schemeClr val="accent5"/>
            </a:solidFill>
            <a:ln w="6350">
              <a:solidFill>
                <a:srgbClr val="7030A0"/>
              </a:solidFill>
            </a:ln>
          </c:spPr>
          <c:cat>
            <c:strRef>
              <c:f>DataTables!$C$5:$C$16</c:f>
              <c:strCache>
                <c:ptCount val="12"/>
                <c:pt idx="0">
                  <c:v>Recruitment Process</c:v>
                </c:pt>
                <c:pt idx="1">
                  <c:v>Pool of SC Workers</c:v>
                </c:pt>
                <c:pt idx="2">
                  <c:v>Budget for SC Staff</c:v>
                </c:pt>
                <c:pt idx="3">
                  <c:v>SC Competencies</c:v>
                </c:pt>
                <c:pt idx="4">
                  <c:v>Leadership Skills</c:v>
                </c:pt>
                <c:pt idx="5">
                  <c:v>Understanding SC Responsibilities</c:v>
                </c:pt>
                <c:pt idx="6">
                  <c:v>Social &amp; Emotional Environment</c:v>
                </c:pt>
                <c:pt idx="7">
                  <c:v>Physical Environment</c:v>
                </c:pt>
                <c:pt idx="8">
                  <c:v>Tools &amp; Equipment</c:v>
                </c:pt>
                <c:pt idx="9">
                  <c:v>Support for Good Performance</c:v>
                </c:pt>
                <c:pt idx="10">
                  <c:v>Understanding Role in Health System</c:v>
                </c:pt>
                <c:pt idx="11">
                  <c:v>Sense of Ownership</c:v>
                </c:pt>
              </c:strCache>
            </c:strRef>
          </c:cat>
          <c:val>
            <c:numRef>
              <c:f>DataTables!$G$5:$G$16</c:f>
              <c:numCache>
                <c:formatCode>General</c:formatCode>
                <c:ptCount val="12"/>
                <c:pt idx="9" formatCode="0%">
                  <c:v>0.28333333333333333</c:v>
                </c:pt>
                <c:pt idx="10" formatCode="0%">
                  <c:v>0.73333333333333339</c:v>
                </c:pt>
                <c:pt idx="11" formatCode="0%">
                  <c:v>0.6333333333333333</c:v>
                </c:pt>
              </c:numCache>
            </c:numRef>
          </c:val>
          <c:extLst>
            <c:ext xmlns:c16="http://schemas.microsoft.com/office/drawing/2014/chart" uri="{C3380CC4-5D6E-409C-BE32-E72D297353CC}">
              <c16:uniqueId val="{00000003-9E2F-46E3-A5A2-29E2EF312D36}"/>
            </c:ext>
          </c:extLst>
        </c:ser>
        <c:dLbls>
          <c:showLegendKey val="0"/>
          <c:showVal val="0"/>
          <c:showCatName val="0"/>
          <c:showSerName val="0"/>
          <c:showPercent val="0"/>
          <c:showBubbleSize val="0"/>
        </c:dLbls>
        <c:axId val="439547552"/>
        <c:axId val="439553824"/>
      </c:radarChart>
      <c:catAx>
        <c:axId val="439547552"/>
        <c:scaling>
          <c:orientation val="minMax"/>
        </c:scaling>
        <c:delete val="0"/>
        <c:axPos val="b"/>
        <c:majorGridlines>
          <c:spPr>
            <a:ln w="9525">
              <a:noFill/>
            </a:ln>
          </c:spPr>
        </c:majorGridlines>
        <c:numFmt formatCode="General" sourceLinked="1"/>
        <c:majorTickMark val="none"/>
        <c:minorTickMark val="none"/>
        <c:tickLblPos val="nextTo"/>
        <c:spPr>
          <a:ln w="9525">
            <a:noFill/>
          </a:ln>
        </c:spPr>
        <c:txPr>
          <a:bodyPr rot="0" vert="horz"/>
          <a:lstStyle/>
          <a:p>
            <a:pPr>
              <a:defRPr sz="1000" b="0" i="0" u="none" strike="noStrike" baseline="0">
                <a:solidFill>
                  <a:schemeClr val="tx1"/>
                </a:solidFill>
                <a:latin typeface="Arial"/>
                <a:ea typeface="Arial"/>
                <a:cs typeface="Arial"/>
              </a:defRPr>
            </a:pPr>
            <a:endParaRPr lang="en-US"/>
          </a:p>
        </c:txPr>
        <c:crossAx val="439553824"/>
        <c:crosses val="autoZero"/>
        <c:auto val="0"/>
        <c:lblAlgn val="ctr"/>
        <c:lblOffset val="100"/>
        <c:noMultiLvlLbl val="0"/>
      </c:catAx>
      <c:valAx>
        <c:axId val="439553824"/>
        <c:scaling>
          <c:orientation val="minMax"/>
          <c:max val="1"/>
          <c:min val="0"/>
        </c:scaling>
        <c:delete val="0"/>
        <c:axPos val="l"/>
        <c:majorGridlines>
          <c:spPr>
            <a:ln w="3175">
              <a:solidFill>
                <a:srgbClr val="C0C0C0"/>
              </a:solidFill>
              <a:prstDash val="sysDash"/>
            </a:ln>
          </c:spPr>
        </c:majorGridlines>
        <c:minorGridlines>
          <c:spPr>
            <a:ln>
              <a:noFill/>
            </a:ln>
          </c:spPr>
        </c:minorGridlines>
        <c:numFmt formatCode="0%" sourceLinked="1"/>
        <c:majorTickMark val="none"/>
        <c:minorTickMark val="none"/>
        <c:tickLblPos val="nextTo"/>
        <c:spPr>
          <a:solidFill>
            <a:sysClr val="window" lastClr="FFFFFF"/>
          </a:solidFill>
          <a:ln w="0">
            <a:prstDash val="sysDot"/>
          </a:ln>
        </c:spPr>
        <c:txPr>
          <a:bodyPr rot="0" vert="horz"/>
          <a:lstStyle/>
          <a:p>
            <a:pPr>
              <a:defRPr sz="800" b="0" i="0" u="none" strike="noStrike" baseline="0">
                <a:solidFill>
                  <a:sysClr val="windowText" lastClr="000000"/>
                </a:solidFill>
                <a:latin typeface="Arial"/>
                <a:ea typeface="Arial"/>
                <a:cs typeface="Arial"/>
              </a:defRPr>
            </a:pPr>
            <a:endParaRPr lang="en-US"/>
          </a:p>
        </c:txPr>
        <c:crossAx val="439547552"/>
        <c:crosses val="autoZero"/>
        <c:crossBetween val="between"/>
        <c:majorUnit val="0.1"/>
      </c:valAx>
      <c:spPr>
        <a:noFill/>
        <a:ln w="25400">
          <a:noFill/>
        </a:ln>
      </c:spPr>
    </c:plotArea>
    <c:legend>
      <c:legendPos val="r"/>
      <c:layout>
        <c:manualLayout>
          <c:xMode val="edge"/>
          <c:yMode val="edge"/>
          <c:x val="0.17538568783165917"/>
          <c:y val="5.3487122608730855E-2"/>
          <c:w val="0.68533690245170931"/>
          <c:h val="9.8199519808591956E-2"/>
        </c:manualLayout>
      </c:layout>
      <c:overlay val="0"/>
      <c:txPr>
        <a:bodyPr/>
        <a:lstStyle/>
        <a:p>
          <a:pPr>
            <a:defRPr sz="1200" baseline="0">
              <a:latin typeface="+mn-lt"/>
            </a:defRPr>
          </a:pPr>
          <a:endParaRPr lang="en-US"/>
        </a:p>
      </c:txPr>
    </c:legend>
    <c:plotVisOnly val="1"/>
    <c:dispBlanksAs val="gap"/>
    <c:showDLblsOverMax val="0"/>
  </c:chart>
  <c:spPr>
    <a:solidFill>
      <a:sysClr val="window" lastClr="FFFFFF"/>
    </a:solidFill>
    <a:ln w="6350">
      <a:solidFill>
        <a:schemeClr val="tx1"/>
      </a:solidFill>
      <a:prstDash val="solid"/>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052412226041492"/>
          <c:y val="0.11746634996041172"/>
          <c:w val="0.47668904679373214"/>
          <c:h val="0.84769596199524944"/>
        </c:manualLayout>
      </c:layout>
      <c:barChart>
        <c:barDir val="bar"/>
        <c:grouping val="stack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DataTables!$C$19:$C$22</c:f>
              <c:strCache>
                <c:ptCount val="4"/>
                <c:pt idx="0">
                  <c:v>Pathway 1 STAFFING</c:v>
                </c:pt>
                <c:pt idx="1">
                  <c:v>Pathway 2 SKILLS</c:v>
                </c:pt>
                <c:pt idx="2">
                  <c:v>Pathway 3 WORKING CONDITIONS</c:v>
                </c:pt>
                <c:pt idx="3">
                  <c:v>Pathway 4 MOTIVATION</c:v>
                </c:pt>
              </c:strCache>
            </c:strRef>
          </c:cat>
          <c:val>
            <c:numRef>
              <c:f>DataTables!$D$19:$D$22</c:f>
              <c:numCache>
                <c:formatCode>General</c:formatCode>
                <c:ptCount val="4"/>
                <c:pt idx="0" formatCode="0%">
                  <c:v>0.41</c:v>
                </c:pt>
              </c:numCache>
            </c:numRef>
          </c:val>
          <c:extLst>
            <c:ext xmlns:c16="http://schemas.microsoft.com/office/drawing/2014/chart" uri="{C3380CC4-5D6E-409C-BE32-E72D297353CC}">
              <c16:uniqueId val="{00000000-4D2C-4492-A2E4-27A10926D3D1}"/>
            </c:ext>
          </c:extLst>
        </c:ser>
        <c:ser>
          <c:idx val="1"/>
          <c:order val="1"/>
          <c:spPr>
            <a:solidFill>
              <a:schemeClr val="accent6"/>
            </a:solidFill>
            <a:ln>
              <a:solidFill>
                <a:srgbClr val="00B050"/>
              </a:solid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DataTables!$C$19:$C$22</c:f>
              <c:strCache>
                <c:ptCount val="4"/>
                <c:pt idx="0">
                  <c:v>Pathway 1 STAFFING</c:v>
                </c:pt>
                <c:pt idx="1">
                  <c:v>Pathway 2 SKILLS</c:v>
                </c:pt>
                <c:pt idx="2">
                  <c:v>Pathway 3 WORKING CONDITIONS</c:v>
                </c:pt>
                <c:pt idx="3">
                  <c:v>Pathway 4 MOTIVATION</c:v>
                </c:pt>
              </c:strCache>
            </c:strRef>
          </c:cat>
          <c:val>
            <c:numRef>
              <c:f>DataTables!$E$19:$E$22</c:f>
              <c:numCache>
                <c:formatCode>0%</c:formatCode>
                <c:ptCount val="4"/>
                <c:pt idx="1">
                  <c:v>0.36</c:v>
                </c:pt>
              </c:numCache>
            </c:numRef>
          </c:val>
          <c:extLst>
            <c:ext xmlns:c16="http://schemas.microsoft.com/office/drawing/2014/chart" uri="{C3380CC4-5D6E-409C-BE32-E72D297353CC}">
              <c16:uniqueId val="{00000001-4D2C-4492-A2E4-27A10926D3D1}"/>
            </c:ext>
          </c:extLst>
        </c:ser>
        <c:ser>
          <c:idx val="2"/>
          <c:order val="2"/>
          <c:spPr>
            <a:solidFill>
              <a:schemeClr val="accent4"/>
            </a:solidFill>
            <a:ln>
              <a:solidFill>
                <a:srgbClr val="0070C0"/>
              </a:solid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DataTables!$C$19:$C$22</c:f>
              <c:strCache>
                <c:ptCount val="4"/>
                <c:pt idx="0">
                  <c:v>Pathway 1 STAFFING</c:v>
                </c:pt>
                <c:pt idx="1">
                  <c:v>Pathway 2 SKILLS</c:v>
                </c:pt>
                <c:pt idx="2">
                  <c:v>Pathway 3 WORKING CONDITIONS</c:v>
                </c:pt>
                <c:pt idx="3">
                  <c:v>Pathway 4 MOTIVATION</c:v>
                </c:pt>
              </c:strCache>
            </c:strRef>
          </c:cat>
          <c:val>
            <c:numRef>
              <c:f>DataTables!$F$19:$F$22</c:f>
              <c:numCache>
                <c:formatCode>General</c:formatCode>
                <c:ptCount val="4"/>
                <c:pt idx="2" formatCode="0%">
                  <c:v>0.27</c:v>
                </c:pt>
              </c:numCache>
            </c:numRef>
          </c:val>
          <c:extLst>
            <c:ext xmlns:c16="http://schemas.microsoft.com/office/drawing/2014/chart" uri="{C3380CC4-5D6E-409C-BE32-E72D297353CC}">
              <c16:uniqueId val="{00000002-4D2C-4492-A2E4-27A10926D3D1}"/>
            </c:ext>
          </c:extLst>
        </c:ser>
        <c:ser>
          <c:idx val="3"/>
          <c:order val="3"/>
          <c:spPr>
            <a:solidFill>
              <a:schemeClr val="accent5"/>
            </a:solidFill>
            <a:ln>
              <a:solidFill>
                <a:srgbClr val="7030A0"/>
              </a:solid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DataTables!$C$19:$C$22</c:f>
              <c:strCache>
                <c:ptCount val="4"/>
                <c:pt idx="0">
                  <c:v>Pathway 1 STAFFING</c:v>
                </c:pt>
                <c:pt idx="1">
                  <c:v>Pathway 2 SKILLS</c:v>
                </c:pt>
                <c:pt idx="2">
                  <c:v>Pathway 3 WORKING CONDITIONS</c:v>
                </c:pt>
                <c:pt idx="3">
                  <c:v>Pathway 4 MOTIVATION</c:v>
                </c:pt>
              </c:strCache>
            </c:strRef>
          </c:cat>
          <c:val>
            <c:numRef>
              <c:f>DataTables!$G$19:$G$22</c:f>
              <c:numCache>
                <c:formatCode>General</c:formatCode>
                <c:ptCount val="4"/>
                <c:pt idx="3" formatCode="0%">
                  <c:v>0.55000000000000004</c:v>
                </c:pt>
              </c:numCache>
            </c:numRef>
          </c:val>
          <c:extLst>
            <c:ext xmlns:c16="http://schemas.microsoft.com/office/drawing/2014/chart" uri="{C3380CC4-5D6E-409C-BE32-E72D297353CC}">
              <c16:uniqueId val="{00000003-4D2C-4492-A2E4-27A10926D3D1}"/>
            </c:ext>
          </c:extLst>
        </c:ser>
        <c:dLbls>
          <c:dLblPos val="ctr"/>
          <c:showLegendKey val="0"/>
          <c:showVal val="1"/>
          <c:showCatName val="0"/>
          <c:showSerName val="0"/>
          <c:showPercent val="0"/>
          <c:showBubbleSize val="0"/>
        </c:dLbls>
        <c:gapWidth val="79"/>
        <c:overlap val="100"/>
        <c:axId val="669930864"/>
        <c:axId val="669925944"/>
      </c:barChart>
      <c:catAx>
        <c:axId val="6699308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endParaRPr lang="en-US"/>
          </a:p>
        </c:txPr>
        <c:crossAx val="669925944"/>
        <c:crosses val="autoZero"/>
        <c:auto val="1"/>
        <c:lblAlgn val="ctr"/>
        <c:lblOffset val="100"/>
        <c:noMultiLvlLbl val="0"/>
      </c:catAx>
      <c:valAx>
        <c:axId val="669925944"/>
        <c:scaling>
          <c:orientation val="minMax"/>
          <c:max val="1"/>
        </c:scaling>
        <c:delete val="1"/>
        <c:axPos val="t"/>
        <c:numFmt formatCode="0%" sourceLinked="1"/>
        <c:majorTickMark val="none"/>
        <c:minorTickMark val="none"/>
        <c:tickLblPos val="nextTo"/>
        <c:crossAx val="669930864"/>
        <c:crosses val="autoZero"/>
        <c:crossBetween val="between"/>
      </c:valAx>
      <c:spPr>
        <a:noFill/>
        <a:ln>
          <a:noFill/>
        </a:ln>
        <a:effectLst/>
      </c:spPr>
    </c:plotArea>
    <c:plotVisOnly val="1"/>
    <c:dispBlanksAs val="gap"/>
    <c:showDLblsOverMax val="0"/>
  </c:chart>
  <c:spPr>
    <a:solidFill>
      <a:schemeClr val="lt1"/>
    </a:solidFill>
    <a:ln w="9525" cap="flat" cmpd="sng" algn="ctr">
      <a:solidFill>
        <a:schemeClr val="tx1"/>
      </a:solidFill>
      <a:round/>
    </a:ln>
    <a:effectLst/>
  </c:spPr>
  <c:txPr>
    <a:bodyPr/>
    <a:lstStyle/>
    <a:p>
      <a:pPr>
        <a:defRPr sz="1600" b="1"/>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DataTables!$D$4</c:f>
              <c:strCache>
                <c:ptCount val="1"/>
                <c:pt idx="0">
                  <c:v>Pathway 1  STAFFING</c:v>
                </c:pt>
              </c:strCache>
            </c:strRef>
          </c:tx>
          <c:spPr>
            <a:solidFill>
              <a:schemeClr val="accent2"/>
            </a:solidFill>
            <a:ln>
              <a:solidFill>
                <a:schemeClr val="accent6">
                  <a:lumMod val="50000"/>
                </a:schemeClr>
              </a:solid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DataTables!$C$5:$C$16</c:f>
              <c:strCache>
                <c:ptCount val="12"/>
                <c:pt idx="0">
                  <c:v>Recruitment Process</c:v>
                </c:pt>
                <c:pt idx="1">
                  <c:v>Pool of SC Workers</c:v>
                </c:pt>
                <c:pt idx="2">
                  <c:v>Budget for SC Staff</c:v>
                </c:pt>
                <c:pt idx="3">
                  <c:v>SC Competencies</c:v>
                </c:pt>
                <c:pt idx="4">
                  <c:v>Leadership Skills</c:v>
                </c:pt>
                <c:pt idx="5">
                  <c:v>Understanding SC Responsibilities</c:v>
                </c:pt>
                <c:pt idx="6">
                  <c:v>Social &amp; Emotional Environment</c:v>
                </c:pt>
                <c:pt idx="7">
                  <c:v>Physical Environment</c:v>
                </c:pt>
                <c:pt idx="8">
                  <c:v>Tools &amp; Equipment</c:v>
                </c:pt>
                <c:pt idx="9">
                  <c:v>Support for Good Performance</c:v>
                </c:pt>
                <c:pt idx="10">
                  <c:v>Understanding Role in Health System</c:v>
                </c:pt>
                <c:pt idx="11">
                  <c:v>Sense of Ownership</c:v>
                </c:pt>
              </c:strCache>
            </c:strRef>
          </c:cat>
          <c:val>
            <c:numRef>
              <c:f>DataTables!$D$5:$D$16</c:f>
              <c:numCache>
                <c:formatCode>0%</c:formatCode>
                <c:ptCount val="12"/>
                <c:pt idx="0">
                  <c:v>0.34999999999999992</c:v>
                </c:pt>
                <c:pt idx="1">
                  <c:v>0.45</c:v>
                </c:pt>
                <c:pt idx="2">
                  <c:v>0.43333333333333335</c:v>
                </c:pt>
              </c:numCache>
            </c:numRef>
          </c:val>
          <c:extLst>
            <c:ext xmlns:c16="http://schemas.microsoft.com/office/drawing/2014/chart" uri="{C3380CC4-5D6E-409C-BE32-E72D297353CC}">
              <c16:uniqueId val="{00000000-FEAD-4CA5-9B2F-46D58BFA8309}"/>
            </c:ext>
          </c:extLst>
        </c:ser>
        <c:ser>
          <c:idx val="1"/>
          <c:order val="1"/>
          <c:tx>
            <c:strRef>
              <c:f>DataTables!$E$4</c:f>
              <c:strCache>
                <c:ptCount val="1"/>
                <c:pt idx="0">
                  <c:v>Pathway 2  SKILLS</c:v>
                </c:pt>
              </c:strCache>
            </c:strRef>
          </c:tx>
          <c:spPr>
            <a:solidFill>
              <a:schemeClr val="accent6"/>
            </a:solidFill>
            <a:ln>
              <a:solidFill>
                <a:srgbClr val="00B050"/>
              </a:solid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DataTables!$C$5:$C$16</c:f>
              <c:strCache>
                <c:ptCount val="12"/>
                <c:pt idx="0">
                  <c:v>Recruitment Process</c:v>
                </c:pt>
                <c:pt idx="1">
                  <c:v>Pool of SC Workers</c:v>
                </c:pt>
                <c:pt idx="2">
                  <c:v>Budget for SC Staff</c:v>
                </c:pt>
                <c:pt idx="3">
                  <c:v>SC Competencies</c:v>
                </c:pt>
                <c:pt idx="4">
                  <c:v>Leadership Skills</c:v>
                </c:pt>
                <c:pt idx="5">
                  <c:v>Understanding SC Responsibilities</c:v>
                </c:pt>
                <c:pt idx="6">
                  <c:v>Social &amp; Emotional Environment</c:v>
                </c:pt>
                <c:pt idx="7">
                  <c:v>Physical Environment</c:v>
                </c:pt>
                <c:pt idx="8">
                  <c:v>Tools &amp; Equipment</c:v>
                </c:pt>
                <c:pt idx="9">
                  <c:v>Support for Good Performance</c:v>
                </c:pt>
                <c:pt idx="10">
                  <c:v>Understanding Role in Health System</c:v>
                </c:pt>
                <c:pt idx="11">
                  <c:v>Sense of Ownership</c:v>
                </c:pt>
              </c:strCache>
            </c:strRef>
          </c:cat>
          <c:val>
            <c:numRef>
              <c:f>DataTables!$E$5:$E$16</c:f>
              <c:numCache>
                <c:formatCode>General</c:formatCode>
                <c:ptCount val="12"/>
                <c:pt idx="3" formatCode="0%">
                  <c:v>0.33333333333333331</c:v>
                </c:pt>
                <c:pt idx="4" formatCode="0%">
                  <c:v>0.25</c:v>
                </c:pt>
                <c:pt idx="5" formatCode="0%">
                  <c:v>0.48333333333333334</c:v>
                </c:pt>
              </c:numCache>
            </c:numRef>
          </c:val>
          <c:extLst>
            <c:ext xmlns:c16="http://schemas.microsoft.com/office/drawing/2014/chart" uri="{C3380CC4-5D6E-409C-BE32-E72D297353CC}">
              <c16:uniqueId val="{00000001-FEAD-4CA5-9B2F-46D58BFA8309}"/>
            </c:ext>
          </c:extLst>
        </c:ser>
        <c:ser>
          <c:idx val="2"/>
          <c:order val="2"/>
          <c:tx>
            <c:strRef>
              <c:f>DataTables!$F$4</c:f>
              <c:strCache>
                <c:ptCount val="1"/>
                <c:pt idx="0">
                  <c:v>Pathway 3  WORKING CONDITIONS</c:v>
                </c:pt>
              </c:strCache>
            </c:strRef>
          </c:tx>
          <c:spPr>
            <a:solidFill>
              <a:schemeClr val="accent4"/>
            </a:solidFill>
            <a:ln>
              <a:solidFill>
                <a:srgbClr val="0070C0"/>
              </a:solid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DataTables!$C$5:$C$16</c:f>
              <c:strCache>
                <c:ptCount val="12"/>
                <c:pt idx="0">
                  <c:v>Recruitment Process</c:v>
                </c:pt>
                <c:pt idx="1">
                  <c:v>Pool of SC Workers</c:v>
                </c:pt>
                <c:pt idx="2">
                  <c:v>Budget for SC Staff</c:v>
                </c:pt>
                <c:pt idx="3">
                  <c:v>SC Competencies</c:v>
                </c:pt>
                <c:pt idx="4">
                  <c:v>Leadership Skills</c:v>
                </c:pt>
                <c:pt idx="5">
                  <c:v>Understanding SC Responsibilities</c:v>
                </c:pt>
                <c:pt idx="6">
                  <c:v>Social &amp; Emotional Environment</c:v>
                </c:pt>
                <c:pt idx="7">
                  <c:v>Physical Environment</c:v>
                </c:pt>
                <c:pt idx="8">
                  <c:v>Tools &amp; Equipment</c:v>
                </c:pt>
                <c:pt idx="9">
                  <c:v>Support for Good Performance</c:v>
                </c:pt>
                <c:pt idx="10">
                  <c:v>Understanding Role in Health System</c:v>
                </c:pt>
                <c:pt idx="11">
                  <c:v>Sense of Ownership</c:v>
                </c:pt>
              </c:strCache>
            </c:strRef>
          </c:cat>
          <c:val>
            <c:numRef>
              <c:f>DataTables!$F$5:$F$16</c:f>
              <c:numCache>
                <c:formatCode>General</c:formatCode>
                <c:ptCount val="12"/>
                <c:pt idx="6" formatCode="0%">
                  <c:v>0.28333333333333333</c:v>
                </c:pt>
                <c:pt idx="7" formatCode="0%">
                  <c:v>0.26666666666666666</c:v>
                </c:pt>
                <c:pt idx="8" formatCode="0%">
                  <c:v>0.26666666666666666</c:v>
                </c:pt>
              </c:numCache>
            </c:numRef>
          </c:val>
          <c:extLst>
            <c:ext xmlns:c16="http://schemas.microsoft.com/office/drawing/2014/chart" uri="{C3380CC4-5D6E-409C-BE32-E72D297353CC}">
              <c16:uniqueId val="{00000002-FEAD-4CA5-9B2F-46D58BFA8309}"/>
            </c:ext>
          </c:extLst>
        </c:ser>
        <c:ser>
          <c:idx val="3"/>
          <c:order val="3"/>
          <c:tx>
            <c:strRef>
              <c:f>DataTables!$G$4</c:f>
              <c:strCache>
                <c:ptCount val="1"/>
                <c:pt idx="0">
                  <c:v>Pathway 4  MOTIVATION</c:v>
                </c:pt>
              </c:strCache>
            </c:strRef>
          </c:tx>
          <c:spPr>
            <a:solidFill>
              <a:schemeClr val="accent5"/>
            </a:solidFill>
            <a:ln>
              <a:solidFill>
                <a:srgbClr val="7030A0"/>
              </a:solid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DataTables!$C$5:$C$16</c:f>
              <c:strCache>
                <c:ptCount val="12"/>
                <c:pt idx="0">
                  <c:v>Recruitment Process</c:v>
                </c:pt>
                <c:pt idx="1">
                  <c:v>Pool of SC Workers</c:v>
                </c:pt>
                <c:pt idx="2">
                  <c:v>Budget for SC Staff</c:v>
                </c:pt>
                <c:pt idx="3">
                  <c:v>SC Competencies</c:v>
                </c:pt>
                <c:pt idx="4">
                  <c:v>Leadership Skills</c:v>
                </c:pt>
                <c:pt idx="5">
                  <c:v>Understanding SC Responsibilities</c:v>
                </c:pt>
                <c:pt idx="6">
                  <c:v>Social &amp; Emotional Environment</c:v>
                </c:pt>
                <c:pt idx="7">
                  <c:v>Physical Environment</c:v>
                </c:pt>
                <c:pt idx="8">
                  <c:v>Tools &amp; Equipment</c:v>
                </c:pt>
                <c:pt idx="9">
                  <c:v>Support for Good Performance</c:v>
                </c:pt>
                <c:pt idx="10">
                  <c:v>Understanding Role in Health System</c:v>
                </c:pt>
                <c:pt idx="11">
                  <c:v>Sense of Ownership</c:v>
                </c:pt>
              </c:strCache>
            </c:strRef>
          </c:cat>
          <c:val>
            <c:numRef>
              <c:f>DataTables!$G$5:$G$16</c:f>
              <c:numCache>
                <c:formatCode>General</c:formatCode>
                <c:ptCount val="12"/>
                <c:pt idx="9" formatCode="0%">
                  <c:v>0.28333333333333333</c:v>
                </c:pt>
                <c:pt idx="10" formatCode="0%">
                  <c:v>0.73333333333333339</c:v>
                </c:pt>
                <c:pt idx="11" formatCode="0%">
                  <c:v>0.6333333333333333</c:v>
                </c:pt>
              </c:numCache>
            </c:numRef>
          </c:val>
          <c:extLst>
            <c:ext xmlns:c16="http://schemas.microsoft.com/office/drawing/2014/chart" uri="{C3380CC4-5D6E-409C-BE32-E72D297353CC}">
              <c16:uniqueId val="{00000003-FEAD-4CA5-9B2F-46D58BFA8309}"/>
            </c:ext>
          </c:extLst>
        </c:ser>
        <c:dLbls>
          <c:showLegendKey val="0"/>
          <c:showVal val="0"/>
          <c:showCatName val="0"/>
          <c:showSerName val="0"/>
          <c:showPercent val="0"/>
          <c:showBubbleSize val="0"/>
        </c:dLbls>
        <c:gapWidth val="80"/>
        <c:overlap val="100"/>
        <c:axId val="427579824"/>
        <c:axId val="427576872"/>
      </c:barChart>
      <c:catAx>
        <c:axId val="42757982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427576872"/>
        <c:crosses val="autoZero"/>
        <c:auto val="1"/>
        <c:lblAlgn val="ctr"/>
        <c:lblOffset val="100"/>
        <c:noMultiLvlLbl val="0"/>
      </c:catAx>
      <c:valAx>
        <c:axId val="427576872"/>
        <c:scaling>
          <c:orientation val="minMax"/>
          <c:max val="1"/>
        </c:scaling>
        <c:delete val="1"/>
        <c:axPos val="t"/>
        <c:numFmt formatCode="0%" sourceLinked="1"/>
        <c:majorTickMark val="none"/>
        <c:minorTickMark val="none"/>
        <c:tickLblPos val="nextTo"/>
        <c:crossAx val="427579824"/>
        <c:crosses val="autoZero"/>
        <c:crossBetween val="between"/>
      </c:valAx>
      <c:spPr>
        <a:noFill/>
        <a:ln>
          <a:noFill/>
        </a:ln>
        <a:effectLst/>
      </c:spPr>
    </c:plotArea>
    <c:legend>
      <c:legendPos val="b"/>
      <c:layout>
        <c:manualLayout>
          <c:xMode val="edge"/>
          <c:yMode val="edge"/>
          <c:x val="7.3687974042614748E-2"/>
          <c:y val="0.87419700892217722"/>
          <c:w val="0.90774216215099102"/>
          <c:h val="0.10724151068040248"/>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1400" b="1"/>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5811FC7-BF3A-015E-BCCF-5AC401319E0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C4CFAF0-E43E-DEFF-A485-5AA5FE043C2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0E8251-8321-45A7-8388-ECF17A8AB33B}" type="datetimeFigureOut">
              <a:rPr lang="en-US" smtClean="0"/>
              <a:t>10/28/2025</a:t>
            </a:fld>
            <a:endParaRPr lang="en-US"/>
          </a:p>
        </p:txBody>
      </p:sp>
      <p:sp>
        <p:nvSpPr>
          <p:cNvPr id="4" name="Footer Placeholder 3">
            <a:extLst>
              <a:ext uri="{FF2B5EF4-FFF2-40B4-BE49-F238E27FC236}">
                <a16:creationId xmlns:a16="http://schemas.microsoft.com/office/drawing/2014/main" id="{6208D2DD-BF32-6683-8EB7-C613CDD5569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A71B4A0-A8EA-73EC-83F5-E31416A93F2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96DCFE8-2008-453B-8EC7-734F6E6FA052}" type="slidenum">
              <a:rPr lang="en-US" smtClean="0"/>
              <a:t>‹#›</a:t>
            </a:fld>
            <a:endParaRPr lang="en-US"/>
          </a:p>
        </p:txBody>
      </p:sp>
    </p:spTree>
    <p:extLst>
      <p:ext uri="{BB962C8B-B14F-4D97-AF65-F5344CB8AC3E}">
        <p14:creationId xmlns:p14="http://schemas.microsoft.com/office/powerpoint/2010/main" val="35871220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51720C-D80F-4048-AF20-6D7864A780D4}" type="datetimeFigureOut">
              <a:rPr lang="en-US" smtClean="0"/>
              <a:t>10/28/2025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B44618-B8FB-4D8C-AEB9-4CB9705E7B7B}" type="slidenum">
              <a:rPr lang="en-US" smtClean="0"/>
              <a:t>‹#›</a:t>
            </a:fld>
            <a:endParaRPr lang="en-US"/>
          </a:p>
        </p:txBody>
      </p:sp>
    </p:spTree>
    <p:extLst>
      <p:ext uri="{BB962C8B-B14F-4D97-AF65-F5344CB8AC3E}">
        <p14:creationId xmlns:p14="http://schemas.microsoft.com/office/powerpoint/2010/main" val="3105543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dirty="0"/>
              <a:t>Shelby </a:t>
            </a:r>
            <a:r>
              <a:rPr lang="es-ES_tradnl" dirty="0" err="1"/>
              <a:t>to</a:t>
            </a:r>
            <a:r>
              <a:rPr lang="es-ES_tradnl" dirty="0"/>
              <a:t> complete</a:t>
            </a:r>
          </a:p>
        </p:txBody>
      </p:sp>
      <p:sp>
        <p:nvSpPr>
          <p:cNvPr id="4" name="Slide Number Placeholder 3"/>
          <p:cNvSpPr>
            <a:spLocks noGrp="1"/>
          </p:cNvSpPr>
          <p:nvPr>
            <p:ph type="sldNum" sz="quarter" idx="5"/>
          </p:nvPr>
        </p:nvSpPr>
        <p:spPr/>
        <p:txBody>
          <a:bodyPr/>
          <a:lstStyle/>
          <a:p>
            <a:fld id="{A7B44618-B8FB-4D8C-AEB9-4CB9705E7B7B}" type="slidenum">
              <a:rPr lang="en-US" smtClean="0"/>
              <a:t>6</a:t>
            </a:fld>
            <a:endParaRPr lang="en-US"/>
          </a:p>
        </p:txBody>
      </p:sp>
    </p:spTree>
    <p:extLst>
      <p:ext uri="{BB962C8B-B14F-4D97-AF65-F5344CB8AC3E}">
        <p14:creationId xmlns:p14="http://schemas.microsoft.com/office/powerpoint/2010/main" val="1086054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DCAD2DA8-7C86-4B12-842A-B77E2D8569E7}"/>
              </a:ext>
            </a:extLst>
          </p:cNvPr>
          <p:cNvSpPr>
            <a:spLocks noGrp="1" noRot="1" noChangeAspect="1" noChangeArrowheads="1" noTextEdit="1"/>
          </p:cNvSpPr>
          <p:nvPr>
            <p:ph type="sldImg"/>
          </p:nvPr>
        </p:nvSpPr>
        <p:spPr>
          <a:xfrm>
            <a:off x="381000" y="685800"/>
            <a:ext cx="6096000" cy="3429000"/>
          </a:xfrm>
          <a:ln/>
        </p:spPr>
      </p:sp>
      <p:sp>
        <p:nvSpPr>
          <p:cNvPr id="18435" name="Notes Placeholder 2">
            <a:extLst>
              <a:ext uri="{FF2B5EF4-FFF2-40B4-BE49-F238E27FC236}">
                <a16:creationId xmlns:a16="http://schemas.microsoft.com/office/drawing/2014/main" id="{24CD9643-B1FE-44C0-9733-9E3FBB40CC2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Theory of Change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ToC</a:t>
            </a:r>
            <a:r>
              <a:rPr lang="en-GB" sz="1800" dirty="0">
                <a:effectLst/>
                <a:latin typeface="Calibri" panose="020F0502020204030204" pitchFamily="34" charset="0"/>
                <a:ea typeface="Calibri" panose="020F0502020204030204" pitchFamily="34" charset="0"/>
                <a:cs typeface="Times New Roman" panose="02020603050405020304" pitchFamily="18" charset="0"/>
              </a:rPr>
              <a:t>) presupposes that if four critical supply chain human resource pathways—</a:t>
            </a:r>
            <a:r>
              <a:rPr lang="en-GB" sz="1800" b="1" dirty="0">
                <a:effectLst/>
                <a:latin typeface="Calibri" panose="020F0502020204030204" pitchFamily="34" charset="0"/>
                <a:ea typeface="Calibri" panose="020F0502020204030204" pitchFamily="34" charset="0"/>
                <a:cs typeface="Times New Roman" panose="02020603050405020304" pitchFamily="18" charset="0"/>
              </a:rPr>
              <a:t>staffing, skills, working conditions and motivation</a:t>
            </a:r>
            <a:r>
              <a:rPr lang="en-GB" sz="1800" dirty="0">
                <a:effectLst/>
                <a:latin typeface="Calibri" panose="020F0502020204030204" pitchFamily="34" charset="0"/>
                <a:ea typeface="Calibri" panose="020F0502020204030204" pitchFamily="34" charset="0"/>
                <a:cs typeface="Times New Roman" panose="02020603050405020304" pitchFamily="18" charset="0"/>
              </a:rPr>
              <a:t>—are improved, then work performance is optimized, which then contributes to improved commodity availability at service delivery points in the most cost-effective way possible and will ultimately improve overall health outcomes.</a:t>
            </a:r>
          </a:p>
          <a:p>
            <a:pPr>
              <a:buFont typeface="Arial" panose="020B0604020202020204" pitchFamily="34" charset="0"/>
              <a:buNone/>
            </a:pPr>
            <a:endParaRPr lang="en-US" dirty="0"/>
          </a:p>
          <a:p>
            <a:pPr>
              <a:buFont typeface="Arial" panose="020B0604020202020204" pitchFamily="34" charset="0"/>
              <a:buNone/>
            </a:pPr>
            <a:r>
              <a:rPr lang="en-US" dirty="0"/>
              <a:t>The diagram shows the </a:t>
            </a:r>
            <a:r>
              <a:rPr lang="en-US" dirty="0" err="1"/>
              <a:t>ToC</a:t>
            </a:r>
            <a:r>
              <a:rPr lang="en-US" dirty="0"/>
              <a:t> foundational principle with its four pathways.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HR4SCM </a:t>
            </a:r>
            <a:r>
              <a:rPr lang="en-US" dirty="0" err="1"/>
              <a:t>ToC</a:t>
            </a:r>
            <a:r>
              <a:rPr lang="en-US" dirty="0"/>
              <a:t> describes the steps needed to achieve long-term goals.</a:t>
            </a:r>
          </a:p>
          <a:p>
            <a:pPr marL="171450" indent="-171450">
              <a:buFont typeface="Arial" panose="020B0604020202020204" pitchFamily="34" charset="0"/>
              <a:buChar char="•"/>
            </a:pPr>
            <a:r>
              <a:rPr lang="en-US" dirty="0"/>
              <a:t>It identifies the connections between activities and outcomes across four pathways: staffing, skills, working conditions, and motivation. </a:t>
            </a:r>
          </a:p>
          <a:p>
            <a:pPr marL="171450" indent="-171450">
              <a:buFont typeface="Arial" panose="020B0604020202020204" pitchFamily="34" charset="0"/>
              <a:buChar char="•"/>
            </a:pPr>
            <a:r>
              <a:rPr lang="en-US" dirty="0"/>
              <a:t>This approach helps prioritize workforce interventions that strengthen health supply chains.</a:t>
            </a:r>
          </a:p>
        </p:txBody>
      </p:sp>
      <p:sp>
        <p:nvSpPr>
          <p:cNvPr id="4" name="Slide Number Placeholder 3">
            <a:extLst>
              <a:ext uri="{FF2B5EF4-FFF2-40B4-BE49-F238E27FC236}">
                <a16:creationId xmlns:a16="http://schemas.microsoft.com/office/drawing/2014/main" id="{3AE1B1EA-2923-48A7-9913-FE283E44CA7A}"/>
              </a:ext>
            </a:extLst>
          </p:cNvPr>
          <p:cNvSpPr>
            <a:spLocks noGrp="1"/>
          </p:cNvSpPr>
          <p:nvPr>
            <p:ph type="sldNum" sz="quarter" idx="5"/>
          </p:nvPr>
        </p:nvSpPr>
        <p:spPr/>
        <p:txBody>
          <a:bodyPr/>
          <a:lstStyle>
            <a:lvl1pPr defTabSz="457200">
              <a:defRPr sz="2400">
                <a:solidFill>
                  <a:schemeClr val="tx1"/>
                </a:solidFill>
                <a:latin typeface="Arial" panose="020B0604020202020204" pitchFamily="34" charset="0"/>
                <a:ea typeface="ヒラギノ角ゴ Pro W3" charset="-128"/>
              </a:defRPr>
            </a:lvl1pPr>
            <a:lvl2pPr marL="742950" indent="-285750" defTabSz="457200">
              <a:defRPr sz="2400">
                <a:solidFill>
                  <a:schemeClr val="tx1"/>
                </a:solidFill>
                <a:latin typeface="Arial" panose="020B0604020202020204" pitchFamily="34" charset="0"/>
                <a:ea typeface="ヒラギノ角ゴ Pro W3" charset="-128"/>
              </a:defRPr>
            </a:lvl2pPr>
            <a:lvl3pPr marL="1143000" indent="-228600" defTabSz="457200">
              <a:defRPr sz="2400">
                <a:solidFill>
                  <a:schemeClr val="tx1"/>
                </a:solidFill>
                <a:latin typeface="Arial" panose="020B0604020202020204" pitchFamily="34" charset="0"/>
                <a:ea typeface="ヒラギノ角ゴ Pro W3" charset="-128"/>
              </a:defRPr>
            </a:lvl3pPr>
            <a:lvl4pPr marL="1600200" indent="-228600" defTabSz="457200">
              <a:defRPr sz="2400">
                <a:solidFill>
                  <a:schemeClr val="tx1"/>
                </a:solidFill>
                <a:latin typeface="Arial" panose="020B0604020202020204" pitchFamily="34" charset="0"/>
                <a:ea typeface="ヒラギノ角ゴ Pro W3" charset="-128"/>
              </a:defRPr>
            </a:lvl4pPr>
            <a:lvl5pPr marL="2057400" indent="-228600" defTabSz="457200">
              <a:defRPr sz="2400">
                <a:solidFill>
                  <a:schemeClr val="tx1"/>
                </a:solidFill>
                <a:latin typeface="Arial" panose="020B0604020202020204" pitchFamily="34" charset="0"/>
                <a:ea typeface="ヒラギノ角ゴ Pro W3"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eaLnBrk="1" hangingPunct="1"/>
            <a:fld id="{02DCECAB-AE26-4483-A8B3-AC7417328EB6}" type="slidenum">
              <a:rPr lang="en-US" altLang="en-US" sz="1200">
                <a:solidFill>
                  <a:srgbClr val="000000"/>
                </a:solidFill>
                <a:latin typeface="Calibri" panose="020F0502020204030204" pitchFamily="34" charset="0"/>
              </a:rPr>
              <a:pPr eaLnBrk="1" hangingPunct="1"/>
              <a:t>7</a:t>
            </a:fld>
            <a:endParaRPr lang="en-US" altLang="en-US" sz="1200">
              <a:solidFill>
                <a:srgbClr val="000000"/>
              </a:solidFill>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AF6F45-F432-FAA2-759A-EA3B44E444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BE5ADE-C22D-BE04-9081-F061652734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35FFFB-78DE-E9E2-B6E1-B7418A8A9F7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findings: </a:t>
            </a:r>
            <a:r>
              <a:rPr lang="en-US" dirty="0"/>
              <a:t>Deficiencies in policies (e.g., EEO, harassment), lack of safety protocols, and insufficient resources.</a:t>
            </a:r>
          </a:p>
          <a:p>
            <a:endParaRPr lang="en-GB" dirty="0"/>
          </a:p>
        </p:txBody>
      </p:sp>
      <p:sp>
        <p:nvSpPr>
          <p:cNvPr id="4" name="Slide Number Placeholder 3">
            <a:extLst>
              <a:ext uri="{FF2B5EF4-FFF2-40B4-BE49-F238E27FC236}">
                <a16:creationId xmlns:a16="http://schemas.microsoft.com/office/drawing/2014/main" id="{98578046-41AE-7C40-3DE6-637A64621D3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B44618-B8FB-4D8C-AEB9-4CB9705E7B7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7929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97B67A-A6BB-D2B1-A1D8-E4AB0B4AFD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EB6FC7-4878-F12B-F2C1-2B3D657D5A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1F488E-245D-84AD-B292-AF63A0D66780}"/>
              </a:ext>
            </a:extLst>
          </p:cNvPr>
          <p:cNvSpPr>
            <a:spLocks noGrp="1"/>
          </p:cNvSpPr>
          <p:nvPr>
            <p:ph type="body" idx="1"/>
          </p:nvPr>
        </p:nvSpPr>
        <p:spPr/>
        <p:txBody>
          <a:bodyPr/>
          <a:lstStyle/>
          <a:p>
            <a:pPr marL="0" lvl="0" indent="0" algn="l">
              <a:buFont typeface="Arial" panose="020B0604020202020204" pitchFamily="34" charset="0"/>
              <a:buNone/>
            </a:pPr>
            <a:endParaRPr lang="en-US" dirty="0"/>
          </a:p>
        </p:txBody>
      </p:sp>
      <p:sp>
        <p:nvSpPr>
          <p:cNvPr id="4" name="Slide Number Placeholder 3">
            <a:extLst>
              <a:ext uri="{FF2B5EF4-FFF2-40B4-BE49-F238E27FC236}">
                <a16:creationId xmlns:a16="http://schemas.microsoft.com/office/drawing/2014/main" id="{5683A654-CEF0-C78E-0364-7C7D9B00A37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B44618-B8FB-4D8C-AEB9-4CB9705E7B7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869949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CB6E07-CAD9-101C-3E6E-9FBB8DEC33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AE11F7-2A45-9693-3DEA-970D2F1377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E3E312-BE1F-17F6-319B-D5B80B473B0D}"/>
              </a:ext>
            </a:extLst>
          </p:cNvPr>
          <p:cNvSpPr>
            <a:spLocks noGrp="1"/>
          </p:cNvSpPr>
          <p:nvPr>
            <p:ph type="body" idx="1"/>
          </p:nvPr>
        </p:nvSpPr>
        <p:spPr/>
        <p:txBody>
          <a:bodyPr/>
          <a:lstStyle/>
          <a:p>
            <a:pPr marL="0" lvl="0" indent="0" algn="l">
              <a:buFont typeface="Arial" panose="020B0604020202020204" pitchFamily="34" charset="0"/>
              <a:buNone/>
            </a:pPr>
            <a:endParaRPr lang="en-US" dirty="0"/>
          </a:p>
        </p:txBody>
      </p:sp>
      <p:sp>
        <p:nvSpPr>
          <p:cNvPr id="4" name="Slide Number Placeholder 3">
            <a:extLst>
              <a:ext uri="{FF2B5EF4-FFF2-40B4-BE49-F238E27FC236}">
                <a16:creationId xmlns:a16="http://schemas.microsoft.com/office/drawing/2014/main" id="{70E7186F-C513-120B-85E7-1FA937D82A3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B44618-B8FB-4D8C-AEB9-4CB9705E7B7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826021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B44618-B8FB-4D8C-AEB9-4CB9705E7B7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84141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B44618-B8FB-4D8C-AEB9-4CB9705E7B7B}" type="slidenum">
              <a:rPr lang="en-US" smtClean="0"/>
              <a:t>25</a:t>
            </a:fld>
            <a:endParaRPr lang="en-US"/>
          </a:p>
        </p:txBody>
      </p:sp>
    </p:spTree>
    <p:extLst>
      <p:ext uri="{BB962C8B-B14F-4D97-AF65-F5344CB8AC3E}">
        <p14:creationId xmlns:p14="http://schemas.microsoft.com/office/powerpoint/2010/main" val="33983552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AE38F6DD-2106-54C5-B12E-0A7B521002ED}"/>
              </a:ext>
            </a:extLst>
          </p:cNvPr>
          <p:cNvPicPr>
            <a:picLocks noChangeAspect="1"/>
          </p:cNvPicPr>
          <p:nvPr userDrawn="1"/>
        </p:nvPicPr>
        <p:blipFill>
          <a:blip r:embed="rId2">
            <a:extLst>
              <a:ext uri="{28A0092B-C50C-407E-A947-70E740481C1C}">
                <a14:useLocalDpi xmlns:a14="http://schemas.microsoft.com/office/drawing/2010/main" val="0"/>
              </a:ext>
            </a:extLst>
          </a:blip>
          <a:srcRect l="3054" t="6680" r="1316" b="18169"/>
          <a:stretch/>
        </p:blipFill>
        <p:spPr>
          <a:xfrm>
            <a:off x="1" y="0"/>
            <a:ext cx="12192000" cy="6858000"/>
          </a:xfrm>
          <a:prstGeom prst="rect">
            <a:avLst/>
          </a:prstGeom>
        </p:spPr>
      </p:pic>
      <p:sp>
        <p:nvSpPr>
          <p:cNvPr id="2" name="Title 1">
            <a:extLst>
              <a:ext uri="{FF2B5EF4-FFF2-40B4-BE49-F238E27FC236}">
                <a16:creationId xmlns:a16="http://schemas.microsoft.com/office/drawing/2014/main" id="{B56C7159-B0CF-5255-7C21-6B52DC77DBAD}"/>
              </a:ext>
            </a:extLst>
          </p:cNvPr>
          <p:cNvSpPr>
            <a:spLocks noGrp="1"/>
          </p:cNvSpPr>
          <p:nvPr>
            <p:ph type="ctrTitle" hasCustomPrompt="1"/>
          </p:nvPr>
        </p:nvSpPr>
        <p:spPr>
          <a:xfrm>
            <a:off x="2322285" y="1398134"/>
            <a:ext cx="9144000" cy="2387600"/>
          </a:xfrm>
        </p:spPr>
        <p:txBody>
          <a:bodyPr anchor="b">
            <a:normAutofit/>
          </a:bodyPr>
          <a:lstStyle>
            <a:lvl1pPr algn="l">
              <a:defRPr lang="en-US" sz="6000" kern="1200" spc="100" dirty="0">
                <a:solidFill>
                  <a:srgbClr val="13465F"/>
                </a:solidFill>
                <a:latin typeface="Impact" panose="020B0806030902050204" pitchFamily="34" charset="0"/>
                <a:ea typeface="+mj-ea"/>
                <a:cs typeface="+mj-cs"/>
              </a:defRPr>
            </a:lvl1pPr>
          </a:lstStyle>
          <a:p>
            <a:r>
              <a:rPr lang="en-US" dirty="0"/>
              <a:t>Click to edit master title style</a:t>
            </a:r>
          </a:p>
        </p:txBody>
      </p:sp>
      <p:sp>
        <p:nvSpPr>
          <p:cNvPr id="3" name="Subtitle 2">
            <a:extLst>
              <a:ext uri="{FF2B5EF4-FFF2-40B4-BE49-F238E27FC236}">
                <a16:creationId xmlns:a16="http://schemas.microsoft.com/office/drawing/2014/main" id="{338CE1C9-3178-8524-9865-A3F21FBCC219}"/>
              </a:ext>
            </a:extLst>
          </p:cNvPr>
          <p:cNvSpPr>
            <a:spLocks noGrp="1"/>
          </p:cNvSpPr>
          <p:nvPr>
            <p:ph type="subTitle" idx="1"/>
          </p:nvPr>
        </p:nvSpPr>
        <p:spPr>
          <a:xfrm>
            <a:off x="2322285" y="3989151"/>
            <a:ext cx="9144000" cy="1655762"/>
          </a:xfrm>
        </p:spPr>
        <p:txBody>
          <a:bodyPr>
            <a:normAutofit/>
          </a:bodyPr>
          <a:lstStyle>
            <a:lvl1pPr marL="0" indent="0" algn="l">
              <a:buNone/>
              <a:defRPr lang="en-US" sz="2400" kern="1200" dirty="0">
                <a:solidFill>
                  <a:srgbClr val="13465F"/>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14" name="Straight Connector 13">
            <a:extLst>
              <a:ext uri="{FF2B5EF4-FFF2-40B4-BE49-F238E27FC236}">
                <a16:creationId xmlns:a16="http://schemas.microsoft.com/office/drawing/2014/main" id="{832E65EC-5EE4-6377-04B0-D8C61DC43D73}"/>
              </a:ext>
            </a:extLst>
          </p:cNvPr>
          <p:cNvCxnSpPr/>
          <p:nvPr userDrawn="1"/>
        </p:nvCxnSpPr>
        <p:spPr>
          <a:xfrm>
            <a:off x="2400300" y="3842884"/>
            <a:ext cx="8705850" cy="0"/>
          </a:xfrm>
          <a:prstGeom prst="line">
            <a:avLst/>
          </a:prstGeom>
        </p:spPr>
        <p:style>
          <a:lnRef idx="2">
            <a:schemeClr val="accent1"/>
          </a:lnRef>
          <a:fillRef idx="0">
            <a:schemeClr val="accent1"/>
          </a:fillRef>
          <a:effectRef idx="1">
            <a:schemeClr val="accent1"/>
          </a:effectRef>
          <a:fontRef idx="minor">
            <a:schemeClr val="tx1"/>
          </a:fontRef>
        </p:style>
      </p:cxnSp>
      <p:sp>
        <p:nvSpPr>
          <p:cNvPr id="15" name="Subtitle 2">
            <a:extLst>
              <a:ext uri="{FF2B5EF4-FFF2-40B4-BE49-F238E27FC236}">
                <a16:creationId xmlns:a16="http://schemas.microsoft.com/office/drawing/2014/main" id="{E65786D6-D15C-6892-4401-81D6F3D46787}"/>
              </a:ext>
            </a:extLst>
          </p:cNvPr>
          <p:cNvSpPr txBox="1">
            <a:spLocks/>
          </p:cNvSpPr>
          <p:nvPr userDrawn="1"/>
        </p:nvSpPr>
        <p:spPr>
          <a:xfrm>
            <a:off x="8121423" y="6355933"/>
            <a:ext cx="3344862" cy="39846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lang="en-US" sz="2400" kern="1200" dirty="0">
                <a:solidFill>
                  <a:srgbClr val="13465F"/>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600" dirty="0"/>
              <a:t>Implemented by PICMA</a:t>
            </a:r>
          </a:p>
        </p:txBody>
      </p:sp>
      <p:pic>
        <p:nvPicPr>
          <p:cNvPr id="16" name="Picture 15" descr="CMS">
            <a:extLst>
              <a:ext uri="{FF2B5EF4-FFF2-40B4-BE49-F238E27FC236}">
                <a16:creationId xmlns:a16="http://schemas.microsoft.com/office/drawing/2014/main" id="{D03F69C9-44BF-D9D3-F290-27364452AA85}"/>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961915" y="5766260"/>
            <a:ext cx="1182459" cy="900488"/>
          </a:xfrm>
          <a:prstGeom prst="rect">
            <a:avLst/>
          </a:prstGeom>
          <a:noFill/>
          <a:ln>
            <a:noFill/>
          </a:ln>
        </p:spPr>
      </p:pic>
      <p:pic>
        <p:nvPicPr>
          <p:cNvPr id="17" name="img">
            <a:extLst>
              <a:ext uri="{FF2B5EF4-FFF2-40B4-BE49-F238E27FC236}">
                <a16:creationId xmlns:a16="http://schemas.microsoft.com/office/drawing/2014/main" id="{C632D2F3-6F13-3547-6CE8-5FCA917D4323}"/>
              </a:ext>
            </a:extLst>
          </p:cNvPr>
          <p:cNvPicPr>
            <a:picLocks noChangeAspect="1"/>
          </p:cNvPicPr>
          <p:nvPr userDrawn="1"/>
        </p:nvPicPr>
        <p:blipFill>
          <a:blip r:embed="rId4" cstate="print"/>
          <a:srcRect/>
          <a:stretch>
            <a:fillRect/>
          </a:stretch>
        </p:blipFill>
        <p:spPr bwMode="auto">
          <a:xfrm>
            <a:off x="10275549" y="191252"/>
            <a:ext cx="1661201" cy="9221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053178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2" name="Picture 1" descr="A blue and white lines on a black background&#10;&#10;Description automatically generated">
            <a:extLst>
              <a:ext uri="{FF2B5EF4-FFF2-40B4-BE49-F238E27FC236}">
                <a16:creationId xmlns:a16="http://schemas.microsoft.com/office/drawing/2014/main" id="{6AB00626-FB67-A969-204F-D8E006122D85}"/>
              </a:ext>
            </a:extLst>
          </p:cNvPr>
          <p:cNvPicPr>
            <a:picLocks noChangeAspect="1"/>
          </p:cNvPicPr>
          <p:nvPr userDrawn="1"/>
        </p:nvPicPr>
        <p:blipFill>
          <a:blip r:embed="rId2">
            <a:extLst>
              <a:ext uri="{28A0092B-C50C-407E-A947-70E740481C1C}">
                <a14:useLocalDpi xmlns:a14="http://schemas.microsoft.com/office/drawing/2010/main" val="0"/>
              </a:ext>
            </a:extLst>
          </a:blip>
          <a:srcRect l="25175" t="20129" b="8473"/>
          <a:stretch/>
        </p:blipFill>
        <p:spPr>
          <a:xfrm>
            <a:off x="0" y="0"/>
            <a:ext cx="3228975" cy="6858000"/>
          </a:xfrm>
          <a:prstGeom prst="rect">
            <a:avLst/>
          </a:prstGeom>
        </p:spPr>
      </p:pic>
      <p:sp>
        <p:nvSpPr>
          <p:cNvPr id="7" name="Title 1">
            <a:extLst>
              <a:ext uri="{FF2B5EF4-FFF2-40B4-BE49-F238E27FC236}">
                <a16:creationId xmlns:a16="http://schemas.microsoft.com/office/drawing/2014/main" id="{C3BB23E8-7B2D-0B9F-0BBF-C872F4AFE0E6}"/>
              </a:ext>
            </a:extLst>
          </p:cNvPr>
          <p:cNvSpPr>
            <a:spLocks noGrp="1"/>
          </p:cNvSpPr>
          <p:nvPr>
            <p:ph type="title" hasCustomPrompt="1"/>
          </p:nvPr>
        </p:nvSpPr>
        <p:spPr>
          <a:xfrm>
            <a:off x="838200" y="365125"/>
            <a:ext cx="10515600" cy="1325563"/>
          </a:xfrm>
        </p:spPr>
        <p:txBody>
          <a:bodyPr>
            <a:normAutofit/>
          </a:bodyPr>
          <a:lstStyle>
            <a:lvl1pPr>
              <a:defRPr lang="en-US" sz="6000" kern="1200" spc="100" dirty="0">
                <a:solidFill>
                  <a:srgbClr val="13465F"/>
                </a:solidFill>
                <a:latin typeface="Impact" panose="020B0806030902050204" pitchFamily="34" charset="0"/>
                <a:ea typeface="+mj-ea"/>
                <a:cs typeface="+mj-cs"/>
              </a:defRPr>
            </a:lvl1pPr>
          </a:lstStyle>
          <a:p>
            <a:r>
              <a:rPr lang="en-US" dirty="0"/>
              <a:t>Click to edit master title style</a:t>
            </a:r>
          </a:p>
        </p:txBody>
      </p:sp>
      <p:cxnSp>
        <p:nvCxnSpPr>
          <p:cNvPr id="8" name="Straight Connector 7">
            <a:extLst>
              <a:ext uri="{FF2B5EF4-FFF2-40B4-BE49-F238E27FC236}">
                <a16:creationId xmlns:a16="http://schemas.microsoft.com/office/drawing/2014/main" id="{CD01A691-C6AC-EF04-8D1F-B328818A956D}"/>
              </a:ext>
            </a:extLst>
          </p:cNvPr>
          <p:cNvCxnSpPr/>
          <p:nvPr userDrawn="1"/>
        </p:nvCxnSpPr>
        <p:spPr>
          <a:xfrm>
            <a:off x="941151" y="1479063"/>
            <a:ext cx="870585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72934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parse">
    <p:spTree>
      <p:nvGrpSpPr>
        <p:cNvPr id="1" name=""/>
        <p:cNvGrpSpPr/>
        <p:nvPr/>
      </p:nvGrpSpPr>
      <p:grpSpPr>
        <a:xfrm>
          <a:off x="0" y="0"/>
          <a:ext cx="0" cy="0"/>
          <a:chOff x="0" y="0"/>
          <a:chExt cx="0" cy="0"/>
        </a:xfrm>
      </p:grpSpPr>
      <p:pic>
        <p:nvPicPr>
          <p:cNvPr id="11" name="Picture 10" descr="A blue and white lines on a black background&#10;&#10;Description automatically generated">
            <a:extLst>
              <a:ext uri="{FF2B5EF4-FFF2-40B4-BE49-F238E27FC236}">
                <a16:creationId xmlns:a16="http://schemas.microsoft.com/office/drawing/2014/main" id="{8EA2E642-6C47-3E4E-CF8C-AD0D363E3274}"/>
              </a:ext>
            </a:extLst>
          </p:cNvPr>
          <p:cNvPicPr>
            <a:picLocks noChangeAspect="1"/>
          </p:cNvPicPr>
          <p:nvPr userDrawn="1"/>
        </p:nvPicPr>
        <p:blipFill>
          <a:blip r:embed="rId2">
            <a:extLst>
              <a:ext uri="{28A0092B-C50C-407E-A947-70E740481C1C}">
                <a14:useLocalDpi xmlns:a14="http://schemas.microsoft.com/office/drawing/2010/main" val="0"/>
              </a:ext>
            </a:extLst>
          </a:blip>
          <a:srcRect l="25175" t="40954" b="8473"/>
          <a:stretch/>
        </p:blipFill>
        <p:spPr>
          <a:xfrm rot="16200000" flipH="1">
            <a:off x="8148639" y="-814386"/>
            <a:ext cx="3228975" cy="4857747"/>
          </a:xfrm>
          <a:prstGeom prst="rect">
            <a:avLst/>
          </a:prstGeom>
        </p:spPr>
      </p:pic>
      <p:sp>
        <p:nvSpPr>
          <p:cNvPr id="3" name="Title 6">
            <a:extLst>
              <a:ext uri="{FF2B5EF4-FFF2-40B4-BE49-F238E27FC236}">
                <a16:creationId xmlns:a16="http://schemas.microsoft.com/office/drawing/2014/main" id="{FA35AD3A-14BA-E1DC-51EC-C99A8E50ABA0}"/>
              </a:ext>
            </a:extLst>
          </p:cNvPr>
          <p:cNvSpPr txBox="1">
            <a:spLocks/>
          </p:cNvSpPr>
          <p:nvPr userDrawn="1"/>
        </p:nvSpPr>
        <p:spPr>
          <a:xfrm>
            <a:off x="227486" y="194476"/>
            <a:ext cx="10515600" cy="1325563"/>
          </a:xfrm>
          <a:prstGeom prst="rect">
            <a:avLst/>
          </a:prstGeom>
        </p:spPr>
        <p:txBody>
          <a:bodyPr>
            <a:normAutofit/>
          </a:bodyPr>
          <a:lstStyle>
            <a:lvl1pPr algn="l" defTabSz="914400" rtl="0" eaLnBrk="1" latinLnBrk="0" hangingPunct="1">
              <a:lnSpc>
                <a:spcPct val="90000"/>
              </a:lnSpc>
              <a:spcBef>
                <a:spcPct val="0"/>
              </a:spcBef>
              <a:buNone/>
              <a:defRPr lang="en-US" sz="6000" kern="1200" spc="100" dirty="0">
                <a:solidFill>
                  <a:srgbClr val="13465F"/>
                </a:solidFill>
                <a:latin typeface="Impact" panose="020B0806030902050204" pitchFamily="34" charset="0"/>
                <a:ea typeface="+mj-ea"/>
                <a:cs typeface="+mj-cs"/>
              </a:defRPr>
            </a:lvl1pPr>
          </a:lstStyle>
          <a:p>
            <a:endParaRPr lang="en-US" dirty="0"/>
          </a:p>
        </p:txBody>
      </p:sp>
      <p:cxnSp>
        <p:nvCxnSpPr>
          <p:cNvPr id="4" name="Straight Connector 3">
            <a:extLst>
              <a:ext uri="{FF2B5EF4-FFF2-40B4-BE49-F238E27FC236}">
                <a16:creationId xmlns:a16="http://schemas.microsoft.com/office/drawing/2014/main" id="{C3A16CBA-A532-E8C8-E7C9-48D741F29E6C}"/>
              </a:ext>
            </a:extLst>
          </p:cNvPr>
          <p:cNvCxnSpPr/>
          <p:nvPr userDrawn="1"/>
        </p:nvCxnSpPr>
        <p:spPr>
          <a:xfrm>
            <a:off x="293451" y="1040913"/>
            <a:ext cx="8705850" cy="0"/>
          </a:xfrm>
          <a:prstGeom prst="line">
            <a:avLst/>
          </a:prstGeom>
        </p:spPr>
        <p:style>
          <a:lnRef idx="2">
            <a:schemeClr val="accent1"/>
          </a:lnRef>
          <a:fillRef idx="0">
            <a:schemeClr val="accent1"/>
          </a:fillRef>
          <a:effectRef idx="1">
            <a:schemeClr val="accent1"/>
          </a:effectRef>
          <a:fontRef idx="minor">
            <a:schemeClr val="tx1"/>
          </a:fontRef>
        </p:style>
      </p:cxnSp>
      <p:sp>
        <p:nvSpPr>
          <p:cNvPr id="9" name="Title 1">
            <a:extLst>
              <a:ext uri="{FF2B5EF4-FFF2-40B4-BE49-F238E27FC236}">
                <a16:creationId xmlns:a16="http://schemas.microsoft.com/office/drawing/2014/main" id="{881F5E74-CBC9-9E28-D35E-D48D3141AE16}"/>
              </a:ext>
            </a:extLst>
          </p:cNvPr>
          <p:cNvSpPr>
            <a:spLocks noGrp="1"/>
          </p:cNvSpPr>
          <p:nvPr>
            <p:ph type="title" hasCustomPrompt="1"/>
          </p:nvPr>
        </p:nvSpPr>
        <p:spPr>
          <a:xfrm>
            <a:off x="190500" y="-73025"/>
            <a:ext cx="10515600" cy="1325563"/>
          </a:xfrm>
        </p:spPr>
        <p:txBody>
          <a:bodyPr>
            <a:normAutofit/>
          </a:bodyPr>
          <a:lstStyle>
            <a:lvl1pPr>
              <a:defRPr lang="en-US" sz="6000" kern="1200" spc="100" dirty="0">
                <a:solidFill>
                  <a:srgbClr val="13465F"/>
                </a:solidFill>
                <a:latin typeface="Impact" panose="020B0806030902050204" pitchFamily="34" charset="0"/>
                <a:ea typeface="+mj-ea"/>
                <a:cs typeface="+mj-cs"/>
              </a:defRPr>
            </a:lvl1pPr>
          </a:lstStyle>
          <a:p>
            <a:r>
              <a:rPr lang="en-US" dirty="0"/>
              <a:t>Click to edit master title style</a:t>
            </a:r>
          </a:p>
        </p:txBody>
      </p:sp>
    </p:spTree>
    <p:extLst>
      <p:ext uri="{BB962C8B-B14F-4D97-AF65-F5344CB8AC3E}">
        <p14:creationId xmlns:p14="http://schemas.microsoft.com/office/powerpoint/2010/main" val="40986554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515600" y="6426200"/>
            <a:ext cx="1422400" cy="243417"/>
          </a:xfrm>
          <a:prstGeom prst="rect">
            <a:avLst/>
          </a:prstGeom>
        </p:spPr>
        <p:txBody>
          <a:bodyPr/>
          <a:lstStyle>
            <a:lvl1pPr algn="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8355551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9" name="Title 1"/>
          <p:cNvSpPr>
            <a:spLocks noGrp="1"/>
          </p:cNvSpPr>
          <p:nvPr>
            <p:ph type="title"/>
          </p:nvPr>
        </p:nvSpPr>
        <p:spPr>
          <a:xfrm>
            <a:off x="609600" y="759767"/>
            <a:ext cx="10972800" cy="461665"/>
          </a:xfrm>
          <a:prstGeom prst="rect">
            <a:avLst/>
          </a:prstGeom>
        </p:spPr>
        <p:txBody>
          <a:bodyPr/>
          <a:lstStyle>
            <a:lvl1pPr algn="l">
              <a:defRPr>
                <a:solidFill>
                  <a:srgbClr val="000090"/>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Click to edit Master title style</a:t>
            </a:r>
          </a:p>
        </p:txBody>
      </p:sp>
      <p:pic>
        <p:nvPicPr>
          <p:cNvPr id="13" name="Picture 12" descr="Text&#10;&#10;Description automatically generated">
            <a:extLst>
              <a:ext uri="{FF2B5EF4-FFF2-40B4-BE49-F238E27FC236}">
                <a16:creationId xmlns:a16="http://schemas.microsoft.com/office/drawing/2014/main" id="{047F4B78-A22D-42BD-B803-9061741B8D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0" y="6007883"/>
            <a:ext cx="1143798" cy="571899"/>
          </a:xfrm>
          <a:prstGeom prst="rect">
            <a:avLst/>
          </a:prstGeom>
        </p:spPr>
      </p:pic>
      <p:sp>
        <p:nvSpPr>
          <p:cNvPr id="18" name="bg object 16">
            <a:extLst>
              <a:ext uri="{FF2B5EF4-FFF2-40B4-BE49-F238E27FC236}">
                <a16:creationId xmlns:a16="http://schemas.microsoft.com/office/drawing/2014/main" id="{89598050-DE80-4266-8CEE-EFB6FF802213}"/>
              </a:ext>
            </a:extLst>
          </p:cNvPr>
          <p:cNvSpPr/>
          <p:nvPr userDrawn="1"/>
        </p:nvSpPr>
        <p:spPr>
          <a:xfrm>
            <a:off x="-19050" y="6792433"/>
            <a:ext cx="12240000" cy="76200"/>
          </a:xfrm>
          <a:custGeom>
            <a:avLst/>
            <a:gdLst/>
            <a:ahLst/>
            <a:cxnLst/>
            <a:rect l="l" t="t" r="r" b="b"/>
            <a:pathLst>
              <a:path w="16256000" h="76200">
                <a:moveTo>
                  <a:pt x="16256000" y="0"/>
                </a:moveTo>
                <a:lnTo>
                  <a:pt x="0" y="0"/>
                </a:lnTo>
                <a:lnTo>
                  <a:pt x="0" y="76200"/>
                </a:lnTo>
                <a:lnTo>
                  <a:pt x="16256000" y="76200"/>
                </a:lnTo>
                <a:lnTo>
                  <a:pt x="16256000" y="0"/>
                </a:lnTo>
                <a:close/>
              </a:path>
            </a:pathLst>
          </a:custGeom>
          <a:solidFill>
            <a:srgbClr val="F47A3B"/>
          </a:solidFill>
        </p:spPr>
        <p:txBody>
          <a:bodyPr wrap="square" lIns="0" tIns="0" rIns="0" bIns="0" rtlCol="0"/>
          <a:lstStyle/>
          <a:p>
            <a:endParaRPr sz="1800"/>
          </a:p>
        </p:txBody>
      </p:sp>
      <p:sp>
        <p:nvSpPr>
          <p:cNvPr id="19" name="bg object 17">
            <a:extLst>
              <a:ext uri="{FF2B5EF4-FFF2-40B4-BE49-F238E27FC236}">
                <a16:creationId xmlns:a16="http://schemas.microsoft.com/office/drawing/2014/main" id="{D2E9374A-3FAB-4194-A185-1EF86F4BAA0C}"/>
              </a:ext>
            </a:extLst>
          </p:cNvPr>
          <p:cNvSpPr/>
          <p:nvPr userDrawn="1"/>
        </p:nvSpPr>
        <p:spPr>
          <a:xfrm>
            <a:off x="-19050" y="6666614"/>
            <a:ext cx="12240000" cy="76200"/>
          </a:xfrm>
          <a:custGeom>
            <a:avLst/>
            <a:gdLst/>
            <a:ahLst/>
            <a:cxnLst/>
            <a:rect l="l" t="t" r="r" b="b"/>
            <a:pathLst>
              <a:path w="16256000" h="76200">
                <a:moveTo>
                  <a:pt x="16256000" y="0"/>
                </a:moveTo>
                <a:lnTo>
                  <a:pt x="0" y="0"/>
                </a:lnTo>
                <a:lnTo>
                  <a:pt x="0" y="76200"/>
                </a:lnTo>
                <a:lnTo>
                  <a:pt x="16256000" y="76200"/>
                </a:lnTo>
                <a:lnTo>
                  <a:pt x="16256000" y="0"/>
                </a:lnTo>
                <a:close/>
              </a:path>
            </a:pathLst>
          </a:custGeom>
          <a:solidFill>
            <a:srgbClr val="8EBFE4"/>
          </a:solidFill>
        </p:spPr>
        <p:txBody>
          <a:bodyPr wrap="square" lIns="0" tIns="0" rIns="0" bIns="0" rtlCol="0"/>
          <a:lstStyle/>
          <a:p>
            <a:endParaRPr sz="1800"/>
          </a:p>
        </p:txBody>
      </p:sp>
      <p:sp>
        <p:nvSpPr>
          <p:cNvPr id="2" name="Rectangle 11">
            <a:extLst>
              <a:ext uri="{FF2B5EF4-FFF2-40B4-BE49-F238E27FC236}">
                <a16:creationId xmlns:a16="http://schemas.microsoft.com/office/drawing/2014/main" id="{4ECC63D9-B528-3D3B-3C05-B56C644E7B2E}"/>
              </a:ext>
            </a:extLst>
          </p:cNvPr>
          <p:cNvSpPr>
            <a:spLocks noChangeArrowheads="1"/>
          </p:cNvSpPr>
          <p:nvPr userDrawn="1"/>
        </p:nvSpPr>
        <p:spPr bwMode="auto">
          <a:xfrm>
            <a:off x="11566451" y="6377763"/>
            <a:ext cx="468760"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ヒラギノ角ゴ Pro W3" charset="-128"/>
              </a:defRPr>
            </a:lvl1pPr>
            <a:lvl2pPr marL="742950" indent="-285750">
              <a:defRPr sz="2400">
                <a:solidFill>
                  <a:schemeClr val="tx1"/>
                </a:solidFill>
                <a:latin typeface="Arial" panose="020B0604020202020204" pitchFamily="34" charset="0"/>
                <a:ea typeface="ヒラギノ角ゴ Pro W3" charset="-128"/>
              </a:defRPr>
            </a:lvl2pPr>
            <a:lvl3pPr marL="1143000" indent="-228600">
              <a:defRPr sz="2400">
                <a:solidFill>
                  <a:schemeClr val="tx1"/>
                </a:solidFill>
                <a:latin typeface="Arial" panose="020B0604020202020204" pitchFamily="34" charset="0"/>
                <a:ea typeface="ヒラギノ角ゴ Pro W3" charset="-128"/>
              </a:defRPr>
            </a:lvl3pPr>
            <a:lvl4pPr marL="1600200" indent="-228600">
              <a:defRPr sz="2400">
                <a:solidFill>
                  <a:schemeClr val="tx1"/>
                </a:solidFill>
                <a:latin typeface="Arial" panose="020B0604020202020204" pitchFamily="34" charset="0"/>
                <a:ea typeface="ヒラギノ角ゴ Pro W3" charset="-128"/>
              </a:defRPr>
            </a:lvl4pPr>
            <a:lvl5pPr marL="2057400" indent="-228600">
              <a:defRPr sz="2400">
                <a:solidFill>
                  <a:schemeClr val="tx1"/>
                </a:solidFill>
                <a:latin typeface="Arial" panose="020B0604020202020204" pitchFamily="34" charset="0"/>
                <a:ea typeface="ヒラギノ角ゴ Pro W3"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algn="r">
              <a:defRPr/>
            </a:pPr>
            <a:fld id="{550F64E0-877B-4B51-B6FC-0E9EF943C428}" type="slidenum">
              <a:rPr lang="en-US" altLang="en-US" sz="1050" smtClean="0">
                <a:solidFill>
                  <a:srgbClr val="2D3982"/>
                </a:solidFill>
                <a:latin typeface="Calibri" panose="020F0502020204030204" pitchFamily="34" charset="0"/>
                <a:ea typeface="Calibri" panose="020F0502020204030204" pitchFamily="34" charset="0"/>
                <a:cs typeface="Calibri" panose="020F0502020204030204" pitchFamily="34" charset="0"/>
              </a:rPr>
              <a:pPr algn="r">
                <a:defRPr/>
              </a:pPr>
              <a:t>‹#›</a:t>
            </a:fld>
            <a:endParaRPr lang="en-US" altLang="en-US" sz="1050" dirty="0">
              <a:solidFill>
                <a:srgbClr val="2D3982"/>
              </a:solidFill>
              <a:latin typeface="Calibri" panose="020F0502020204030204" pitchFamily="34" charset="0"/>
              <a:ea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C73B208C-443D-1EC0-5E73-AC1A73B699FC}"/>
              </a:ext>
            </a:extLst>
          </p:cNvPr>
          <p:cNvSpPr>
            <a:spLocks noGrp="1"/>
          </p:cNvSpPr>
          <p:nvPr>
            <p:ph sz="quarter" idx="10"/>
          </p:nvPr>
        </p:nvSpPr>
        <p:spPr>
          <a:xfrm>
            <a:off x="609600" y="1524000"/>
            <a:ext cx="10972800" cy="4804144"/>
          </a:xfrm>
          <a:prstGeom prst="rect">
            <a:avLst/>
          </a:prstGeom>
        </p:spPr>
        <p:txBody>
          <a:bodyPr/>
          <a:lstStyle>
            <a:lvl1pPr>
              <a:defRPr>
                <a:latin typeface="Calibri" panose="020F0502020204030204" pitchFamily="34" charset="0"/>
                <a:ea typeface="Calibri" panose="020F0502020204030204" pitchFamily="34" charset="0"/>
                <a:cs typeface="Calibri" panose="020F0502020204030204" pitchFamily="34" charset="0"/>
              </a:defRPr>
            </a:lvl1pPr>
            <a:lvl2pPr>
              <a:defRPr>
                <a:latin typeface="Calibri" panose="020F0502020204030204" pitchFamily="34" charset="0"/>
                <a:ea typeface="Calibri" panose="020F0502020204030204" pitchFamily="34" charset="0"/>
                <a:cs typeface="Calibri" panose="020F0502020204030204" pitchFamily="34" charset="0"/>
              </a:defRPr>
            </a:lvl2pPr>
            <a:lvl3pPr>
              <a:defRPr>
                <a:latin typeface="Calibri" panose="020F0502020204030204" pitchFamily="34" charset="0"/>
                <a:ea typeface="Calibri" panose="020F0502020204030204" pitchFamily="34" charset="0"/>
                <a:cs typeface="Calibri" panose="020F0502020204030204" pitchFamily="34" charset="0"/>
              </a:defRPr>
            </a:lvl3pPr>
            <a:lvl4pPr>
              <a:defRPr>
                <a:latin typeface="Calibri" panose="020F0502020204030204" pitchFamily="34" charset="0"/>
                <a:ea typeface="Calibri" panose="020F0502020204030204" pitchFamily="34" charset="0"/>
                <a:cs typeface="Calibri" panose="020F0502020204030204" pitchFamily="34" charset="0"/>
              </a:defRPr>
            </a:lvl4pPr>
            <a:lvl5pPr>
              <a:defRPr>
                <a:latin typeface="Calibri" panose="020F0502020204030204" pitchFamily="34" charset="0"/>
                <a:ea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object 2">
            <a:extLst>
              <a:ext uri="{FF2B5EF4-FFF2-40B4-BE49-F238E27FC236}">
                <a16:creationId xmlns:a16="http://schemas.microsoft.com/office/drawing/2014/main" id="{D4C30630-D335-3EA8-F26F-59CC65682C6D}"/>
              </a:ext>
            </a:extLst>
          </p:cNvPr>
          <p:cNvSpPr/>
          <p:nvPr userDrawn="1"/>
        </p:nvSpPr>
        <p:spPr>
          <a:xfrm>
            <a:off x="-1769" y="0"/>
            <a:ext cx="12204000" cy="76200"/>
          </a:xfrm>
          <a:custGeom>
            <a:avLst/>
            <a:gdLst/>
            <a:ahLst/>
            <a:cxnLst/>
            <a:rect l="l" t="t" r="r" b="b"/>
            <a:pathLst>
              <a:path w="16243300" h="76200">
                <a:moveTo>
                  <a:pt x="16243300" y="0"/>
                </a:moveTo>
                <a:lnTo>
                  <a:pt x="0" y="0"/>
                </a:lnTo>
                <a:lnTo>
                  <a:pt x="0" y="76200"/>
                </a:lnTo>
                <a:lnTo>
                  <a:pt x="16243300" y="76200"/>
                </a:lnTo>
                <a:lnTo>
                  <a:pt x="16243300" y="0"/>
                </a:lnTo>
                <a:close/>
              </a:path>
            </a:pathLst>
          </a:custGeom>
          <a:solidFill>
            <a:srgbClr val="24428E"/>
          </a:solidFill>
        </p:spPr>
        <p:txBody>
          <a:bodyPr wrap="square" lIns="0" tIns="0" rIns="0" bIns="0" rtlCol="0"/>
          <a:lstStyle/>
          <a:p>
            <a:endParaRPr/>
          </a:p>
        </p:txBody>
      </p:sp>
    </p:spTree>
    <p:extLst>
      <p:ext uri="{BB962C8B-B14F-4D97-AF65-F5344CB8AC3E}">
        <p14:creationId xmlns:p14="http://schemas.microsoft.com/office/powerpoint/2010/main" val="1670568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C13C287-11EB-48F3-3A10-541BB52FA9F6}"/>
              </a:ext>
            </a:extLst>
          </p:cNvPr>
          <p:cNvSpPr/>
          <p:nvPr userDrawn="1"/>
        </p:nvSpPr>
        <p:spPr>
          <a:xfrm>
            <a:off x="0" y="0"/>
            <a:ext cx="12192000" cy="6858000"/>
          </a:xfrm>
          <a:prstGeom prst="rect">
            <a:avLst/>
          </a:prstGeom>
          <a:solidFill>
            <a:srgbClr val="EEF5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5FE3AA-FD14-B022-E835-04738FACD50C}"/>
              </a:ext>
            </a:extLst>
          </p:cNvPr>
          <p:cNvSpPr>
            <a:spLocks noGrp="1"/>
          </p:cNvSpPr>
          <p:nvPr>
            <p:ph type="title"/>
          </p:nvPr>
        </p:nvSpPr>
        <p:spPr>
          <a:xfrm>
            <a:off x="831850" y="1709738"/>
            <a:ext cx="10515600" cy="2852737"/>
          </a:xfrm>
        </p:spPr>
        <p:txBody>
          <a:bodyPr anchor="b">
            <a:normAutofit/>
          </a:bodyPr>
          <a:lstStyle>
            <a:lvl1pPr>
              <a:defRPr lang="en-US" sz="6000" kern="1200" spc="100" dirty="0">
                <a:solidFill>
                  <a:srgbClr val="13465F"/>
                </a:solidFill>
                <a:latin typeface="Impact" panose="020B0806030902050204" pitchFamily="34" charset="0"/>
                <a:ea typeface="+mj-ea"/>
                <a:cs typeface="+mj-cs"/>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FAC3E0A-D8A3-E3B1-CF5E-C7821A6651DA}"/>
              </a:ext>
            </a:extLst>
          </p:cNvPr>
          <p:cNvSpPr>
            <a:spLocks noGrp="1"/>
          </p:cNvSpPr>
          <p:nvPr>
            <p:ph type="body" idx="1"/>
          </p:nvPr>
        </p:nvSpPr>
        <p:spPr>
          <a:xfrm>
            <a:off x="831850" y="4657726"/>
            <a:ext cx="10515600" cy="1431924"/>
          </a:xfrm>
        </p:spPr>
        <p:txBody>
          <a:bodyPr>
            <a:normAutofit/>
          </a:bodyPr>
          <a:lstStyle>
            <a:lvl1pPr marL="0" indent="0">
              <a:buNone/>
              <a:defRPr lang="en-US" sz="2400" kern="1200" dirty="0">
                <a:solidFill>
                  <a:srgbClr val="13465F"/>
                </a:solidFill>
                <a:latin typeface="+mn-lt"/>
                <a:ea typeface="+mn-ea"/>
                <a:cs typeface="+mn-cs"/>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cxnSp>
        <p:nvCxnSpPr>
          <p:cNvPr id="7" name="Straight Connector 6">
            <a:extLst>
              <a:ext uri="{FF2B5EF4-FFF2-40B4-BE49-F238E27FC236}">
                <a16:creationId xmlns:a16="http://schemas.microsoft.com/office/drawing/2014/main" id="{8F81EBCD-BEDC-6713-616C-254625BC0340}"/>
              </a:ext>
            </a:extLst>
          </p:cNvPr>
          <p:cNvCxnSpPr/>
          <p:nvPr userDrawn="1"/>
        </p:nvCxnSpPr>
        <p:spPr>
          <a:xfrm>
            <a:off x="933450" y="4566784"/>
            <a:ext cx="870585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55547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AE38F6DD-2106-54C5-B12E-0A7B521002ED}"/>
              </a:ext>
            </a:extLst>
          </p:cNvPr>
          <p:cNvPicPr>
            <a:picLocks noChangeAspect="1"/>
          </p:cNvPicPr>
          <p:nvPr userDrawn="1"/>
        </p:nvPicPr>
        <p:blipFill>
          <a:blip r:embed="rId2">
            <a:extLst>
              <a:ext uri="{28A0092B-C50C-407E-A947-70E740481C1C}">
                <a14:useLocalDpi xmlns:a14="http://schemas.microsoft.com/office/drawing/2010/main" val="0"/>
              </a:ext>
            </a:extLst>
          </a:blip>
          <a:srcRect l="3054" t="6680" r="1316" b="18169"/>
          <a:stretch/>
        </p:blipFill>
        <p:spPr>
          <a:xfrm>
            <a:off x="1" y="0"/>
            <a:ext cx="12192000" cy="6858000"/>
          </a:xfrm>
          <a:prstGeom prst="rect">
            <a:avLst/>
          </a:prstGeom>
        </p:spPr>
      </p:pic>
      <p:sp>
        <p:nvSpPr>
          <p:cNvPr id="2" name="Title 1">
            <a:extLst>
              <a:ext uri="{FF2B5EF4-FFF2-40B4-BE49-F238E27FC236}">
                <a16:creationId xmlns:a16="http://schemas.microsoft.com/office/drawing/2014/main" id="{B56C7159-B0CF-5255-7C21-6B52DC77DBAD}"/>
              </a:ext>
            </a:extLst>
          </p:cNvPr>
          <p:cNvSpPr>
            <a:spLocks noGrp="1"/>
          </p:cNvSpPr>
          <p:nvPr>
            <p:ph type="ctrTitle" hasCustomPrompt="1"/>
          </p:nvPr>
        </p:nvSpPr>
        <p:spPr>
          <a:xfrm>
            <a:off x="2322285" y="643754"/>
            <a:ext cx="9144000" cy="2387600"/>
          </a:xfrm>
        </p:spPr>
        <p:txBody>
          <a:bodyPr anchor="b">
            <a:normAutofit/>
          </a:bodyPr>
          <a:lstStyle>
            <a:lvl1pPr algn="l">
              <a:defRPr lang="en-US" sz="6000" kern="1200" spc="100" dirty="0">
                <a:solidFill>
                  <a:srgbClr val="13465F"/>
                </a:solidFill>
                <a:latin typeface="Impact" panose="020B0806030902050204" pitchFamily="34" charset="0"/>
                <a:ea typeface="+mj-ea"/>
                <a:cs typeface="+mj-cs"/>
              </a:defRPr>
            </a:lvl1pPr>
          </a:lstStyle>
          <a:p>
            <a:r>
              <a:rPr lang="en-US" dirty="0"/>
              <a:t>Click to edit master title style</a:t>
            </a:r>
          </a:p>
        </p:txBody>
      </p:sp>
      <p:sp>
        <p:nvSpPr>
          <p:cNvPr id="3" name="Subtitle 2">
            <a:extLst>
              <a:ext uri="{FF2B5EF4-FFF2-40B4-BE49-F238E27FC236}">
                <a16:creationId xmlns:a16="http://schemas.microsoft.com/office/drawing/2014/main" id="{338CE1C9-3178-8524-9865-A3F21FBCC219}"/>
              </a:ext>
            </a:extLst>
          </p:cNvPr>
          <p:cNvSpPr>
            <a:spLocks noGrp="1"/>
          </p:cNvSpPr>
          <p:nvPr>
            <p:ph type="subTitle" idx="1"/>
          </p:nvPr>
        </p:nvSpPr>
        <p:spPr>
          <a:xfrm>
            <a:off x="2322285" y="3234771"/>
            <a:ext cx="9144000" cy="724003"/>
          </a:xfrm>
        </p:spPr>
        <p:txBody>
          <a:bodyPr>
            <a:normAutofit/>
          </a:bodyPr>
          <a:lstStyle>
            <a:lvl1pPr marL="0" indent="0" algn="l">
              <a:buNone/>
              <a:defRPr lang="en-US" sz="2400" kern="1200" dirty="0">
                <a:solidFill>
                  <a:srgbClr val="13465F"/>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14" name="Straight Connector 13">
            <a:extLst>
              <a:ext uri="{FF2B5EF4-FFF2-40B4-BE49-F238E27FC236}">
                <a16:creationId xmlns:a16="http://schemas.microsoft.com/office/drawing/2014/main" id="{832E65EC-5EE4-6377-04B0-D8C61DC43D73}"/>
              </a:ext>
            </a:extLst>
          </p:cNvPr>
          <p:cNvCxnSpPr/>
          <p:nvPr userDrawn="1"/>
        </p:nvCxnSpPr>
        <p:spPr>
          <a:xfrm>
            <a:off x="2400300" y="3088504"/>
            <a:ext cx="8705850" cy="0"/>
          </a:xfrm>
          <a:prstGeom prst="line">
            <a:avLst/>
          </a:prstGeom>
        </p:spPr>
        <p:style>
          <a:lnRef idx="2">
            <a:schemeClr val="accent1"/>
          </a:lnRef>
          <a:fillRef idx="0">
            <a:schemeClr val="accent1"/>
          </a:fillRef>
          <a:effectRef idx="1">
            <a:schemeClr val="accent1"/>
          </a:effectRef>
          <a:fontRef idx="minor">
            <a:schemeClr val="tx1"/>
          </a:fontRef>
        </p:style>
      </p:cxnSp>
      <p:pic>
        <p:nvPicPr>
          <p:cNvPr id="6" name="image1.jpeg" descr="A picture containing text, clipart  Description automatically generated ">
            <a:extLst>
              <a:ext uri="{FF2B5EF4-FFF2-40B4-BE49-F238E27FC236}">
                <a16:creationId xmlns:a16="http://schemas.microsoft.com/office/drawing/2014/main" id="{CBDFC8BF-CD02-6115-E85E-04E13699849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953500" y="6203198"/>
            <a:ext cx="2957830" cy="443129"/>
          </a:xfrm>
          <a:prstGeom prst="rect">
            <a:avLst/>
          </a:prstGeom>
        </p:spPr>
      </p:pic>
    </p:spTree>
    <p:extLst>
      <p:ext uri="{BB962C8B-B14F-4D97-AF65-F5344CB8AC3E}">
        <p14:creationId xmlns:p14="http://schemas.microsoft.com/office/powerpoint/2010/main" val="1005808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C4F62-658A-44C4-1F8E-857B1D811C17}"/>
              </a:ext>
            </a:extLst>
          </p:cNvPr>
          <p:cNvSpPr>
            <a:spLocks noGrp="1"/>
          </p:cNvSpPr>
          <p:nvPr>
            <p:ph type="title" hasCustomPrompt="1"/>
          </p:nvPr>
        </p:nvSpPr>
        <p:spPr/>
        <p:txBody>
          <a:bodyPr>
            <a:normAutofit/>
          </a:bodyPr>
          <a:lstStyle>
            <a:lvl1pPr>
              <a:defRPr lang="en-US" sz="6000" kern="1200" spc="100" dirty="0">
                <a:solidFill>
                  <a:srgbClr val="13465F"/>
                </a:solidFill>
                <a:latin typeface="Impact" panose="020B0806030902050204" pitchFamily="34" charset="0"/>
                <a:ea typeface="+mj-ea"/>
                <a:cs typeface="+mj-cs"/>
              </a:defRPr>
            </a:lvl1pPr>
          </a:lstStyle>
          <a:p>
            <a:r>
              <a:rPr lang="en-US" dirty="0"/>
              <a:t>Click to edit master title style</a:t>
            </a:r>
          </a:p>
        </p:txBody>
      </p:sp>
      <p:sp>
        <p:nvSpPr>
          <p:cNvPr id="3" name="Content Placeholder 2">
            <a:extLst>
              <a:ext uri="{FF2B5EF4-FFF2-40B4-BE49-F238E27FC236}">
                <a16:creationId xmlns:a16="http://schemas.microsoft.com/office/drawing/2014/main" id="{AEC8DCF9-AEB5-FA5D-C1C7-9BF921CB9B99}"/>
              </a:ext>
            </a:extLst>
          </p:cNvPr>
          <p:cNvSpPr>
            <a:spLocks noGrp="1"/>
          </p:cNvSpPr>
          <p:nvPr>
            <p:ph idx="1"/>
          </p:nvPr>
        </p:nvSpPr>
        <p:spPr/>
        <p:txBody>
          <a:bodyPr/>
          <a:lstStyle>
            <a:lvl1pPr marL="228600" indent="-228600">
              <a:buClr>
                <a:srgbClr val="13465F"/>
              </a:buClr>
              <a:buFont typeface="Arial" panose="020B0604020202020204" pitchFamily="34" charset="0"/>
              <a:buChar char="•"/>
              <a:defRPr/>
            </a:lvl1pPr>
            <a:lvl2pPr marL="685800" indent="-228600">
              <a:buClr>
                <a:srgbClr val="13465F"/>
              </a:buClr>
              <a:buFont typeface="Aptos" panose="020B0004020202020204" pitchFamily="34" charset="0"/>
              <a:buChar char="◦"/>
              <a:defRPr/>
            </a:lvl2pPr>
            <a:lvl3pPr marL="1143000" indent="-228600">
              <a:buClr>
                <a:srgbClr val="13465F"/>
              </a:buClr>
              <a:buFont typeface="Arial" panose="020B0604020202020204" pitchFamily="34" charset="0"/>
              <a:buChar char="•"/>
              <a:defRPr/>
            </a:lvl3pPr>
            <a:lvl4pPr marL="1600200" indent="-228600">
              <a:buClr>
                <a:srgbClr val="13465F"/>
              </a:buClr>
              <a:buFont typeface="Arial" panose="020B0604020202020204" pitchFamily="34" charset="0"/>
              <a:buChar char="•"/>
              <a:defRPr/>
            </a:lvl4pPr>
            <a:lvl5pPr marL="2057400" indent="-228600">
              <a:buClr>
                <a:srgbClr val="13465F"/>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a:extLst>
              <a:ext uri="{FF2B5EF4-FFF2-40B4-BE49-F238E27FC236}">
                <a16:creationId xmlns:a16="http://schemas.microsoft.com/office/drawing/2014/main" id="{9176C5FB-295D-224A-4072-CC830C104260}"/>
              </a:ext>
            </a:extLst>
          </p:cNvPr>
          <p:cNvCxnSpPr/>
          <p:nvPr userDrawn="1"/>
        </p:nvCxnSpPr>
        <p:spPr>
          <a:xfrm>
            <a:off x="941151" y="1479063"/>
            <a:ext cx="8705850" cy="0"/>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descr="A blue and white lines on a black background&#10;&#10;Description automatically generated">
            <a:extLst>
              <a:ext uri="{FF2B5EF4-FFF2-40B4-BE49-F238E27FC236}">
                <a16:creationId xmlns:a16="http://schemas.microsoft.com/office/drawing/2014/main" id="{01E42B0A-4650-AC64-84AB-FB8EEDA0808D}"/>
              </a:ext>
            </a:extLst>
          </p:cNvPr>
          <p:cNvPicPr>
            <a:picLocks noChangeAspect="1"/>
          </p:cNvPicPr>
          <p:nvPr userDrawn="1"/>
        </p:nvPicPr>
        <p:blipFill>
          <a:blip r:embed="rId2">
            <a:extLst>
              <a:ext uri="{28A0092B-C50C-407E-A947-70E740481C1C}">
                <a14:useLocalDpi xmlns:a14="http://schemas.microsoft.com/office/drawing/2010/main" val="0"/>
              </a:ext>
            </a:extLst>
          </a:blip>
          <a:srcRect l="25175" t="20129" b="8473"/>
          <a:stretch/>
        </p:blipFill>
        <p:spPr>
          <a:xfrm>
            <a:off x="0" y="0"/>
            <a:ext cx="3228975" cy="6858000"/>
          </a:xfrm>
          <a:prstGeom prst="rect">
            <a:avLst/>
          </a:prstGeom>
        </p:spPr>
      </p:pic>
    </p:spTree>
    <p:extLst>
      <p:ext uri="{BB962C8B-B14F-4D97-AF65-F5344CB8AC3E}">
        <p14:creationId xmlns:p14="http://schemas.microsoft.com/office/powerpoint/2010/main" val="4178181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Narrow)">
    <p:spTree>
      <p:nvGrpSpPr>
        <p:cNvPr id="1" name=""/>
        <p:cNvGrpSpPr/>
        <p:nvPr/>
      </p:nvGrpSpPr>
      <p:grpSpPr>
        <a:xfrm>
          <a:off x="0" y="0"/>
          <a:ext cx="0" cy="0"/>
          <a:chOff x="0" y="0"/>
          <a:chExt cx="0" cy="0"/>
        </a:xfrm>
      </p:grpSpPr>
      <p:pic>
        <p:nvPicPr>
          <p:cNvPr id="4" name="Picture 3" descr="A blue and white lines on a black background&#10;&#10;Description automatically generated">
            <a:extLst>
              <a:ext uri="{FF2B5EF4-FFF2-40B4-BE49-F238E27FC236}">
                <a16:creationId xmlns:a16="http://schemas.microsoft.com/office/drawing/2014/main" id="{744232C1-7971-9E55-2C1A-472BA3017522}"/>
              </a:ext>
            </a:extLst>
          </p:cNvPr>
          <p:cNvPicPr>
            <a:picLocks noChangeAspect="1"/>
          </p:cNvPicPr>
          <p:nvPr userDrawn="1"/>
        </p:nvPicPr>
        <p:blipFill>
          <a:blip r:embed="rId2">
            <a:extLst>
              <a:ext uri="{28A0092B-C50C-407E-A947-70E740481C1C}">
                <a14:useLocalDpi xmlns:a14="http://schemas.microsoft.com/office/drawing/2010/main" val="0"/>
              </a:ext>
            </a:extLst>
          </a:blip>
          <a:srcRect l="25175" t="20129" b="8473"/>
          <a:stretch/>
        </p:blipFill>
        <p:spPr>
          <a:xfrm>
            <a:off x="0" y="0"/>
            <a:ext cx="3228975" cy="6858000"/>
          </a:xfrm>
          <a:prstGeom prst="rect">
            <a:avLst/>
          </a:prstGeom>
        </p:spPr>
      </p:pic>
      <p:sp>
        <p:nvSpPr>
          <p:cNvPr id="2" name="Title 1">
            <a:extLst>
              <a:ext uri="{FF2B5EF4-FFF2-40B4-BE49-F238E27FC236}">
                <a16:creationId xmlns:a16="http://schemas.microsoft.com/office/drawing/2014/main" id="{1AAC4F62-658A-44C4-1F8E-857B1D811C17}"/>
              </a:ext>
            </a:extLst>
          </p:cNvPr>
          <p:cNvSpPr>
            <a:spLocks noGrp="1"/>
          </p:cNvSpPr>
          <p:nvPr>
            <p:ph type="title" hasCustomPrompt="1"/>
          </p:nvPr>
        </p:nvSpPr>
        <p:spPr>
          <a:xfrm>
            <a:off x="838200" y="18255"/>
            <a:ext cx="10515600" cy="1325563"/>
          </a:xfrm>
        </p:spPr>
        <p:txBody>
          <a:bodyPr>
            <a:normAutofit/>
          </a:bodyPr>
          <a:lstStyle>
            <a:lvl1pPr>
              <a:defRPr lang="en-US" sz="6000" kern="1200" spc="100" dirty="0">
                <a:solidFill>
                  <a:srgbClr val="13465F"/>
                </a:solidFill>
                <a:latin typeface="Impact" panose="020B0806030902050204" pitchFamily="34" charset="0"/>
                <a:ea typeface="+mj-ea"/>
                <a:cs typeface="+mj-cs"/>
              </a:defRPr>
            </a:lvl1pPr>
          </a:lstStyle>
          <a:p>
            <a:r>
              <a:rPr lang="en-US" dirty="0"/>
              <a:t>Click to edit master title style</a:t>
            </a:r>
          </a:p>
        </p:txBody>
      </p:sp>
      <p:sp>
        <p:nvSpPr>
          <p:cNvPr id="3" name="Content Placeholder 2">
            <a:extLst>
              <a:ext uri="{FF2B5EF4-FFF2-40B4-BE49-F238E27FC236}">
                <a16:creationId xmlns:a16="http://schemas.microsoft.com/office/drawing/2014/main" id="{AEC8DCF9-AEB5-FA5D-C1C7-9BF921CB9B99}"/>
              </a:ext>
            </a:extLst>
          </p:cNvPr>
          <p:cNvSpPr>
            <a:spLocks noGrp="1"/>
          </p:cNvSpPr>
          <p:nvPr>
            <p:ph idx="1"/>
          </p:nvPr>
        </p:nvSpPr>
        <p:spPr>
          <a:xfrm>
            <a:off x="838200" y="1444336"/>
            <a:ext cx="10515600" cy="5112328"/>
          </a:xfrm>
        </p:spPr>
        <p:txBody>
          <a:bodyPr/>
          <a:lstStyle>
            <a:lvl1pPr marL="228600" indent="-228600">
              <a:buClr>
                <a:srgbClr val="13465F"/>
              </a:buClr>
              <a:buFont typeface="Arial" panose="020B0604020202020204" pitchFamily="34" charset="0"/>
              <a:buChar char="•"/>
              <a:defRPr/>
            </a:lvl1pPr>
            <a:lvl2pPr marL="685800" indent="-228600">
              <a:buClr>
                <a:srgbClr val="13465F"/>
              </a:buClr>
              <a:buFont typeface="Aptos" panose="020B0004020202020204" pitchFamily="34" charset="0"/>
              <a:buChar char="◦"/>
              <a:defRPr/>
            </a:lvl2pPr>
            <a:lvl3pPr marL="1143000" indent="-228600">
              <a:buClr>
                <a:srgbClr val="13465F"/>
              </a:buClr>
              <a:buFont typeface="Arial" panose="020B0604020202020204" pitchFamily="34" charset="0"/>
              <a:buChar char="•"/>
              <a:defRPr/>
            </a:lvl3pPr>
            <a:lvl4pPr marL="1600200" indent="-228600">
              <a:buClr>
                <a:srgbClr val="13465F"/>
              </a:buClr>
              <a:buFont typeface="Arial" panose="020B0604020202020204" pitchFamily="34" charset="0"/>
              <a:buChar char="•"/>
              <a:defRPr/>
            </a:lvl4pPr>
            <a:lvl5pPr marL="2057400" indent="-228600">
              <a:buClr>
                <a:srgbClr val="13465F"/>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a:extLst>
              <a:ext uri="{FF2B5EF4-FFF2-40B4-BE49-F238E27FC236}">
                <a16:creationId xmlns:a16="http://schemas.microsoft.com/office/drawing/2014/main" id="{9176C5FB-295D-224A-4072-CC830C104260}"/>
              </a:ext>
            </a:extLst>
          </p:cNvPr>
          <p:cNvCxnSpPr/>
          <p:nvPr userDrawn="1"/>
        </p:nvCxnSpPr>
        <p:spPr>
          <a:xfrm>
            <a:off x="941151" y="1132193"/>
            <a:ext cx="870585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94577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Unbulleted)">
    <p:spTree>
      <p:nvGrpSpPr>
        <p:cNvPr id="1" name=""/>
        <p:cNvGrpSpPr/>
        <p:nvPr/>
      </p:nvGrpSpPr>
      <p:grpSpPr>
        <a:xfrm>
          <a:off x="0" y="0"/>
          <a:ext cx="0" cy="0"/>
          <a:chOff x="0" y="0"/>
          <a:chExt cx="0" cy="0"/>
        </a:xfrm>
      </p:grpSpPr>
      <p:pic>
        <p:nvPicPr>
          <p:cNvPr id="4" name="Picture 3" descr="A blue and white lines on a black background&#10;&#10;Description automatically generated">
            <a:extLst>
              <a:ext uri="{FF2B5EF4-FFF2-40B4-BE49-F238E27FC236}">
                <a16:creationId xmlns:a16="http://schemas.microsoft.com/office/drawing/2014/main" id="{6198BA34-4900-901F-8DC0-58F8850FBA2E}"/>
              </a:ext>
            </a:extLst>
          </p:cNvPr>
          <p:cNvPicPr>
            <a:picLocks noChangeAspect="1"/>
          </p:cNvPicPr>
          <p:nvPr userDrawn="1"/>
        </p:nvPicPr>
        <p:blipFill>
          <a:blip r:embed="rId2">
            <a:extLst>
              <a:ext uri="{28A0092B-C50C-407E-A947-70E740481C1C}">
                <a14:useLocalDpi xmlns:a14="http://schemas.microsoft.com/office/drawing/2010/main" val="0"/>
              </a:ext>
            </a:extLst>
          </a:blip>
          <a:srcRect l="25175" t="20129" b="8473"/>
          <a:stretch/>
        </p:blipFill>
        <p:spPr>
          <a:xfrm>
            <a:off x="0" y="0"/>
            <a:ext cx="3228975" cy="6858000"/>
          </a:xfrm>
          <a:prstGeom prst="rect">
            <a:avLst/>
          </a:prstGeom>
        </p:spPr>
      </p:pic>
      <p:sp>
        <p:nvSpPr>
          <p:cNvPr id="2" name="Title 1">
            <a:extLst>
              <a:ext uri="{FF2B5EF4-FFF2-40B4-BE49-F238E27FC236}">
                <a16:creationId xmlns:a16="http://schemas.microsoft.com/office/drawing/2014/main" id="{1AAC4F62-658A-44C4-1F8E-857B1D811C17}"/>
              </a:ext>
            </a:extLst>
          </p:cNvPr>
          <p:cNvSpPr>
            <a:spLocks noGrp="1"/>
          </p:cNvSpPr>
          <p:nvPr>
            <p:ph type="title" hasCustomPrompt="1"/>
          </p:nvPr>
        </p:nvSpPr>
        <p:spPr/>
        <p:txBody>
          <a:bodyPr>
            <a:normAutofit/>
          </a:bodyPr>
          <a:lstStyle>
            <a:lvl1pPr>
              <a:defRPr lang="en-US" sz="6000" kern="1200" spc="100" dirty="0">
                <a:solidFill>
                  <a:srgbClr val="13465F"/>
                </a:solidFill>
                <a:latin typeface="Impact" panose="020B0806030902050204" pitchFamily="34" charset="0"/>
                <a:ea typeface="+mj-ea"/>
                <a:cs typeface="+mj-cs"/>
              </a:defRPr>
            </a:lvl1pPr>
          </a:lstStyle>
          <a:p>
            <a:r>
              <a:rPr lang="en-US" dirty="0"/>
              <a:t>Click to edit master title style</a:t>
            </a:r>
          </a:p>
        </p:txBody>
      </p:sp>
      <p:sp>
        <p:nvSpPr>
          <p:cNvPr id="3" name="Content Placeholder 2">
            <a:extLst>
              <a:ext uri="{FF2B5EF4-FFF2-40B4-BE49-F238E27FC236}">
                <a16:creationId xmlns:a16="http://schemas.microsoft.com/office/drawing/2014/main" id="{AEC8DCF9-AEB5-FA5D-C1C7-9BF921CB9B99}"/>
              </a:ext>
            </a:extLst>
          </p:cNvPr>
          <p:cNvSpPr>
            <a:spLocks noGrp="1"/>
          </p:cNvSpPr>
          <p:nvPr>
            <p:ph idx="1"/>
          </p:nvPr>
        </p:nvSpPr>
        <p:spPr/>
        <p:txBody>
          <a:bodyPr/>
          <a:lstStyle>
            <a:lvl1pPr marL="0" indent="0">
              <a:buClr>
                <a:srgbClr val="13465F"/>
              </a:buClr>
              <a:buFontTx/>
              <a:buNone/>
              <a:defRPr lang="en-US" sz="2400" kern="1200" dirty="0">
                <a:solidFill>
                  <a:schemeClr val="tx1"/>
                </a:solidFill>
                <a:latin typeface="+mn-lt"/>
                <a:ea typeface="+mn-ea"/>
                <a:cs typeface="+mn-cs"/>
              </a:defRPr>
            </a:lvl1pPr>
            <a:lvl2pPr marL="682625" indent="-228600">
              <a:buClr>
                <a:srgbClr val="13465F"/>
              </a:buClr>
              <a:buFont typeface="Arial" panose="020B0604020202020204" pitchFamily="34" charset="0"/>
              <a:buChar char="•"/>
              <a:defRPr lang="en-US" sz="2400" kern="1200" dirty="0">
                <a:solidFill>
                  <a:schemeClr val="tx1"/>
                </a:solidFill>
                <a:latin typeface="+mn-lt"/>
                <a:ea typeface="+mn-ea"/>
                <a:cs typeface="+mn-cs"/>
              </a:defRPr>
            </a:lvl2pPr>
            <a:lvl3pPr marL="1030288" indent="-227013">
              <a:buClr>
                <a:srgbClr val="13465F"/>
              </a:buClr>
              <a:buFont typeface="Aptos" panose="020B0004020202020204" pitchFamily="34" charset="0"/>
              <a:buChar char="◦"/>
              <a:defRPr lang="en-US" sz="2400" kern="1200" dirty="0">
                <a:solidFill>
                  <a:schemeClr val="tx1"/>
                </a:solidFill>
                <a:latin typeface="+mn-lt"/>
                <a:ea typeface="+mn-ea"/>
                <a:cs typeface="+mn-cs"/>
              </a:defRPr>
            </a:lvl3pPr>
            <a:lvl4pPr marL="1600200" indent="-228600">
              <a:buClr>
                <a:srgbClr val="13465F"/>
              </a:buClr>
              <a:buFont typeface="Arial" panose="020B0604020202020204" pitchFamily="34" charset="0"/>
              <a:buChar char="•"/>
              <a:defRPr/>
            </a:lvl4pPr>
            <a:lvl5pPr marL="2057400" indent="-228600">
              <a:buClr>
                <a:srgbClr val="13465F"/>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p:txBody>
      </p:sp>
      <p:cxnSp>
        <p:nvCxnSpPr>
          <p:cNvPr id="7" name="Straight Connector 6">
            <a:extLst>
              <a:ext uri="{FF2B5EF4-FFF2-40B4-BE49-F238E27FC236}">
                <a16:creationId xmlns:a16="http://schemas.microsoft.com/office/drawing/2014/main" id="{9176C5FB-295D-224A-4072-CC830C104260}"/>
              </a:ext>
            </a:extLst>
          </p:cNvPr>
          <p:cNvCxnSpPr/>
          <p:nvPr userDrawn="1"/>
        </p:nvCxnSpPr>
        <p:spPr>
          <a:xfrm>
            <a:off x="941151" y="1479063"/>
            <a:ext cx="870585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13701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Narrow Unbulleted)">
    <p:spTree>
      <p:nvGrpSpPr>
        <p:cNvPr id="1" name=""/>
        <p:cNvGrpSpPr/>
        <p:nvPr/>
      </p:nvGrpSpPr>
      <p:grpSpPr>
        <a:xfrm>
          <a:off x="0" y="0"/>
          <a:ext cx="0" cy="0"/>
          <a:chOff x="0" y="0"/>
          <a:chExt cx="0" cy="0"/>
        </a:xfrm>
      </p:grpSpPr>
      <p:pic>
        <p:nvPicPr>
          <p:cNvPr id="4" name="Picture 3" descr="A blue and white lines on a black background&#10;&#10;Description automatically generated">
            <a:extLst>
              <a:ext uri="{FF2B5EF4-FFF2-40B4-BE49-F238E27FC236}">
                <a16:creationId xmlns:a16="http://schemas.microsoft.com/office/drawing/2014/main" id="{31333E4B-E5C4-D9FE-39E5-45262C89E556}"/>
              </a:ext>
            </a:extLst>
          </p:cNvPr>
          <p:cNvPicPr>
            <a:picLocks noChangeAspect="1"/>
          </p:cNvPicPr>
          <p:nvPr userDrawn="1"/>
        </p:nvPicPr>
        <p:blipFill>
          <a:blip r:embed="rId2">
            <a:extLst>
              <a:ext uri="{28A0092B-C50C-407E-A947-70E740481C1C}">
                <a14:useLocalDpi xmlns:a14="http://schemas.microsoft.com/office/drawing/2010/main" val="0"/>
              </a:ext>
            </a:extLst>
          </a:blip>
          <a:srcRect l="25175" t="20129" b="8473"/>
          <a:stretch/>
        </p:blipFill>
        <p:spPr>
          <a:xfrm>
            <a:off x="0" y="0"/>
            <a:ext cx="3228975" cy="6858000"/>
          </a:xfrm>
          <a:prstGeom prst="rect">
            <a:avLst/>
          </a:prstGeom>
        </p:spPr>
      </p:pic>
      <p:sp>
        <p:nvSpPr>
          <p:cNvPr id="2" name="Title 1">
            <a:extLst>
              <a:ext uri="{FF2B5EF4-FFF2-40B4-BE49-F238E27FC236}">
                <a16:creationId xmlns:a16="http://schemas.microsoft.com/office/drawing/2014/main" id="{1AAC4F62-658A-44C4-1F8E-857B1D811C17}"/>
              </a:ext>
            </a:extLst>
          </p:cNvPr>
          <p:cNvSpPr>
            <a:spLocks noGrp="1"/>
          </p:cNvSpPr>
          <p:nvPr>
            <p:ph type="title" hasCustomPrompt="1"/>
          </p:nvPr>
        </p:nvSpPr>
        <p:spPr>
          <a:xfrm>
            <a:off x="838200" y="18255"/>
            <a:ext cx="10515600" cy="1325563"/>
          </a:xfrm>
        </p:spPr>
        <p:txBody>
          <a:bodyPr>
            <a:normAutofit/>
          </a:bodyPr>
          <a:lstStyle>
            <a:lvl1pPr>
              <a:defRPr lang="en-US" sz="6000" kern="1200" spc="100" dirty="0">
                <a:solidFill>
                  <a:srgbClr val="13465F"/>
                </a:solidFill>
                <a:latin typeface="Impact" panose="020B0806030902050204" pitchFamily="34" charset="0"/>
                <a:ea typeface="+mj-ea"/>
                <a:cs typeface="+mj-cs"/>
              </a:defRPr>
            </a:lvl1pPr>
          </a:lstStyle>
          <a:p>
            <a:r>
              <a:rPr lang="en-US" dirty="0"/>
              <a:t>Click to edit master title style</a:t>
            </a:r>
          </a:p>
        </p:txBody>
      </p:sp>
      <p:sp>
        <p:nvSpPr>
          <p:cNvPr id="3" name="Content Placeholder 2">
            <a:extLst>
              <a:ext uri="{FF2B5EF4-FFF2-40B4-BE49-F238E27FC236}">
                <a16:creationId xmlns:a16="http://schemas.microsoft.com/office/drawing/2014/main" id="{AEC8DCF9-AEB5-FA5D-C1C7-9BF921CB9B99}"/>
              </a:ext>
            </a:extLst>
          </p:cNvPr>
          <p:cNvSpPr>
            <a:spLocks noGrp="1"/>
          </p:cNvSpPr>
          <p:nvPr>
            <p:ph idx="1"/>
          </p:nvPr>
        </p:nvSpPr>
        <p:spPr>
          <a:xfrm>
            <a:off x="838200" y="1454726"/>
            <a:ext cx="10515600" cy="5122719"/>
          </a:xfrm>
        </p:spPr>
        <p:txBody>
          <a:bodyPr/>
          <a:lstStyle>
            <a:lvl1pPr marL="0" indent="0">
              <a:buClr>
                <a:srgbClr val="13465F"/>
              </a:buClr>
              <a:buFontTx/>
              <a:buNone/>
              <a:defRPr lang="en-US" sz="2400" kern="1200" dirty="0">
                <a:solidFill>
                  <a:schemeClr val="tx1"/>
                </a:solidFill>
                <a:latin typeface="+mn-lt"/>
                <a:ea typeface="+mn-ea"/>
                <a:cs typeface="+mn-cs"/>
              </a:defRPr>
            </a:lvl1pPr>
            <a:lvl2pPr marL="682625" indent="-228600">
              <a:buClr>
                <a:srgbClr val="13465F"/>
              </a:buClr>
              <a:buFont typeface="Arial" panose="020B0604020202020204" pitchFamily="34" charset="0"/>
              <a:buChar char="•"/>
              <a:defRPr lang="en-US" sz="2400" kern="1200" dirty="0">
                <a:solidFill>
                  <a:schemeClr val="tx1"/>
                </a:solidFill>
                <a:latin typeface="+mn-lt"/>
                <a:ea typeface="+mn-ea"/>
                <a:cs typeface="+mn-cs"/>
              </a:defRPr>
            </a:lvl2pPr>
            <a:lvl3pPr marL="1030288" indent="-227013">
              <a:buClr>
                <a:srgbClr val="13465F"/>
              </a:buClr>
              <a:buFont typeface="Aptos" panose="020B0004020202020204" pitchFamily="34" charset="0"/>
              <a:buChar char="◦"/>
              <a:defRPr lang="en-US" sz="2400" kern="1200" dirty="0">
                <a:solidFill>
                  <a:schemeClr val="tx1"/>
                </a:solidFill>
                <a:latin typeface="+mn-lt"/>
                <a:ea typeface="+mn-ea"/>
                <a:cs typeface="+mn-cs"/>
              </a:defRPr>
            </a:lvl3pPr>
            <a:lvl4pPr marL="1600200" indent="-228600">
              <a:buClr>
                <a:srgbClr val="13465F"/>
              </a:buClr>
              <a:buFont typeface="Arial" panose="020B0604020202020204" pitchFamily="34" charset="0"/>
              <a:buChar char="•"/>
              <a:defRPr/>
            </a:lvl4pPr>
            <a:lvl5pPr marL="2057400" indent="-228600">
              <a:buClr>
                <a:srgbClr val="13465F"/>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p:txBody>
      </p:sp>
      <p:cxnSp>
        <p:nvCxnSpPr>
          <p:cNvPr id="7" name="Straight Connector 6">
            <a:extLst>
              <a:ext uri="{FF2B5EF4-FFF2-40B4-BE49-F238E27FC236}">
                <a16:creationId xmlns:a16="http://schemas.microsoft.com/office/drawing/2014/main" id="{9176C5FB-295D-224A-4072-CC830C104260}"/>
              </a:ext>
            </a:extLst>
          </p:cNvPr>
          <p:cNvCxnSpPr/>
          <p:nvPr userDrawn="1"/>
        </p:nvCxnSpPr>
        <p:spPr>
          <a:xfrm>
            <a:off x="941151" y="1132193"/>
            <a:ext cx="870585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40557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2" name="Picture 1" descr="A blue and white lines on a black background&#10;&#10;Description automatically generated">
            <a:extLst>
              <a:ext uri="{FF2B5EF4-FFF2-40B4-BE49-F238E27FC236}">
                <a16:creationId xmlns:a16="http://schemas.microsoft.com/office/drawing/2014/main" id="{420ACA04-B66D-7820-62FC-C874075C0380}"/>
              </a:ext>
            </a:extLst>
          </p:cNvPr>
          <p:cNvPicPr>
            <a:picLocks noChangeAspect="1"/>
          </p:cNvPicPr>
          <p:nvPr userDrawn="1"/>
        </p:nvPicPr>
        <p:blipFill>
          <a:blip r:embed="rId2">
            <a:extLst>
              <a:ext uri="{28A0092B-C50C-407E-A947-70E740481C1C}">
                <a14:useLocalDpi xmlns:a14="http://schemas.microsoft.com/office/drawing/2010/main" val="0"/>
              </a:ext>
            </a:extLst>
          </a:blip>
          <a:srcRect l="25175" t="20129" b="8473"/>
          <a:stretch/>
        </p:blipFill>
        <p:spPr>
          <a:xfrm>
            <a:off x="0" y="0"/>
            <a:ext cx="3228975" cy="6858000"/>
          </a:xfrm>
          <a:prstGeom prst="rect">
            <a:avLst/>
          </a:prstGeom>
        </p:spPr>
      </p:pic>
      <p:sp>
        <p:nvSpPr>
          <p:cNvPr id="9" name="Title 1">
            <a:extLst>
              <a:ext uri="{FF2B5EF4-FFF2-40B4-BE49-F238E27FC236}">
                <a16:creationId xmlns:a16="http://schemas.microsoft.com/office/drawing/2014/main" id="{DD0B565C-FB9F-53D1-B935-147D91DADB91}"/>
              </a:ext>
            </a:extLst>
          </p:cNvPr>
          <p:cNvSpPr>
            <a:spLocks noGrp="1"/>
          </p:cNvSpPr>
          <p:nvPr>
            <p:ph type="title" hasCustomPrompt="1"/>
          </p:nvPr>
        </p:nvSpPr>
        <p:spPr>
          <a:xfrm>
            <a:off x="838200" y="365125"/>
            <a:ext cx="10515600" cy="1325563"/>
          </a:xfrm>
        </p:spPr>
        <p:txBody>
          <a:bodyPr>
            <a:normAutofit/>
          </a:bodyPr>
          <a:lstStyle>
            <a:lvl1pPr>
              <a:defRPr lang="en-US" sz="6000" kern="1200" spc="100" dirty="0">
                <a:solidFill>
                  <a:srgbClr val="13465F"/>
                </a:solidFill>
                <a:latin typeface="Impact" panose="020B0806030902050204" pitchFamily="34" charset="0"/>
                <a:ea typeface="+mj-ea"/>
                <a:cs typeface="+mj-cs"/>
              </a:defRPr>
            </a:lvl1pPr>
          </a:lstStyle>
          <a:p>
            <a:r>
              <a:rPr lang="en-US" dirty="0"/>
              <a:t>Click to edit master title style</a:t>
            </a:r>
          </a:p>
        </p:txBody>
      </p:sp>
      <p:cxnSp>
        <p:nvCxnSpPr>
          <p:cNvPr id="10" name="Straight Connector 9">
            <a:extLst>
              <a:ext uri="{FF2B5EF4-FFF2-40B4-BE49-F238E27FC236}">
                <a16:creationId xmlns:a16="http://schemas.microsoft.com/office/drawing/2014/main" id="{5778B15A-255E-E36E-320D-B0313C2597B5}"/>
              </a:ext>
            </a:extLst>
          </p:cNvPr>
          <p:cNvCxnSpPr/>
          <p:nvPr userDrawn="1"/>
        </p:nvCxnSpPr>
        <p:spPr>
          <a:xfrm>
            <a:off x="941151" y="1479063"/>
            <a:ext cx="8705850"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4AA0902C-BE82-FF57-391B-8FC850628544}"/>
              </a:ext>
            </a:extLst>
          </p:cNvPr>
          <p:cNvSpPr>
            <a:spLocks noGrp="1"/>
          </p:cNvSpPr>
          <p:nvPr>
            <p:ph sz="half" idx="1"/>
          </p:nvPr>
        </p:nvSpPr>
        <p:spPr>
          <a:xfrm>
            <a:off x="838200" y="1825625"/>
            <a:ext cx="5181600" cy="4351338"/>
          </a:xfrm>
        </p:spPr>
        <p:txBody>
          <a:bodyPr/>
          <a:lstStyle>
            <a:lvl1pPr>
              <a:buClr>
                <a:srgbClr val="13465F"/>
              </a:buClr>
              <a:defRPr lang="en-US" sz="2800" kern="1200" dirty="0" smtClean="0">
                <a:solidFill>
                  <a:schemeClr val="tx1"/>
                </a:solidFill>
                <a:latin typeface="+mn-lt"/>
                <a:ea typeface="+mn-ea"/>
                <a:cs typeface="+mn-cs"/>
              </a:defRPr>
            </a:lvl1pPr>
            <a:lvl2pPr marL="685800" indent="-228600">
              <a:buClr>
                <a:srgbClr val="13465F"/>
              </a:buClr>
              <a:buFont typeface="Aptos" panose="020B0004020202020204" pitchFamily="34" charset="0"/>
              <a:buChar char="◦"/>
              <a:defRPr/>
            </a:lvl2pPr>
            <a:lvl3pPr>
              <a:buClr>
                <a:srgbClr val="13465F"/>
              </a:buClr>
              <a:defRPr/>
            </a:lvl3pPr>
            <a:lvl4pPr>
              <a:buClr>
                <a:srgbClr val="13465F"/>
              </a:buClr>
              <a:defRPr/>
            </a:lvl4pPr>
            <a:lvl5pPr>
              <a:buClr>
                <a:srgbClr val="13465F"/>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1A067B27-7071-69E2-8C79-F750C32A9896}"/>
              </a:ext>
            </a:extLst>
          </p:cNvPr>
          <p:cNvSpPr>
            <a:spLocks noGrp="1"/>
          </p:cNvSpPr>
          <p:nvPr>
            <p:ph sz="half" idx="2"/>
          </p:nvPr>
        </p:nvSpPr>
        <p:spPr>
          <a:xfrm>
            <a:off x="6172200" y="1825625"/>
            <a:ext cx="5181600" cy="4351338"/>
          </a:xfrm>
        </p:spPr>
        <p:txBody>
          <a:bodyPr/>
          <a:lstStyle>
            <a:lvl1pPr>
              <a:buClr>
                <a:srgbClr val="13465F"/>
              </a:buClr>
              <a:defRPr/>
            </a:lvl1pPr>
            <a:lvl2pPr marL="685800" indent="-228600">
              <a:buClr>
                <a:srgbClr val="13465F"/>
              </a:buClr>
              <a:buFont typeface="Aptos" panose="020B0004020202020204" pitchFamily="34" charset="0"/>
              <a:buChar char="◦"/>
              <a:defRPr/>
            </a:lvl2pPr>
            <a:lvl3pPr>
              <a:buClr>
                <a:srgbClr val="13465F"/>
              </a:buClr>
              <a:defRPr/>
            </a:lvl3pPr>
            <a:lvl4pPr>
              <a:buClr>
                <a:srgbClr val="13465F"/>
              </a:buClr>
              <a:defRPr/>
            </a:lvl4pPr>
            <a:lvl5pPr>
              <a:buClr>
                <a:srgbClr val="13465F"/>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85736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Unbulleted)">
    <p:spTree>
      <p:nvGrpSpPr>
        <p:cNvPr id="1" name=""/>
        <p:cNvGrpSpPr/>
        <p:nvPr/>
      </p:nvGrpSpPr>
      <p:grpSpPr>
        <a:xfrm>
          <a:off x="0" y="0"/>
          <a:ext cx="0" cy="0"/>
          <a:chOff x="0" y="0"/>
          <a:chExt cx="0" cy="0"/>
        </a:xfrm>
      </p:grpSpPr>
      <p:pic>
        <p:nvPicPr>
          <p:cNvPr id="2" name="Picture 1" descr="A blue and white lines on a black background&#10;&#10;Description automatically generated">
            <a:extLst>
              <a:ext uri="{FF2B5EF4-FFF2-40B4-BE49-F238E27FC236}">
                <a16:creationId xmlns:a16="http://schemas.microsoft.com/office/drawing/2014/main" id="{13FB7B39-7A1F-2161-A365-8F4452753AB6}"/>
              </a:ext>
            </a:extLst>
          </p:cNvPr>
          <p:cNvPicPr>
            <a:picLocks noChangeAspect="1"/>
          </p:cNvPicPr>
          <p:nvPr userDrawn="1"/>
        </p:nvPicPr>
        <p:blipFill>
          <a:blip r:embed="rId2">
            <a:extLst>
              <a:ext uri="{28A0092B-C50C-407E-A947-70E740481C1C}">
                <a14:useLocalDpi xmlns:a14="http://schemas.microsoft.com/office/drawing/2010/main" val="0"/>
              </a:ext>
            </a:extLst>
          </a:blip>
          <a:srcRect l="25175" t="20129" b="8473"/>
          <a:stretch/>
        </p:blipFill>
        <p:spPr>
          <a:xfrm>
            <a:off x="0" y="0"/>
            <a:ext cx="3228975" cy="6858000"/>
          </a:xfrm>
          <a:prstGeom prst="rect">
            <a:avLst/>
          </a:prstGeom>
        </p:spPr>
      </p:pic>
      <p:sp>
        <p:nvSpPr>
          <p:cNvPr id="9" name="Title 1">
            <a:extLst>
              <a:ext uri="{FF2B5EF4-FFF2-40B4-BE49-F238E27FC236}">
                <a16:creationId xmlns:a16="http://schemas.microsoft.com/office/drawing/2014/main" id="{DD0B565C-FB9F-53D1-B935-147D91DADB91}"/>
              </a:ext>
            </a:extLst>
          </p:cNvPr>
          <p:cNvSpPr>
            <a:spLocks noGrp="1"/>
          </p:cNvSpPr>
          <p:nvPr>
            <p:ph type="title" hasCustomPrompt="1"/>
          </p:nvPr>
        </p:nvSpPr>
        <p:spPr>
          <a:xfrm>
            <a:off x="838200" y="365125"/>
            <a:ext cx="10515600" cy="1325563"/>
          </a:xfrm>
        </p:spPr>
        <p:txBody>
          <a:bodyPr>
            <a:normAutofit/>
          </a:bodyPr>
          <a:lstStyle>
            <a:lvl1pPr>
              <a:defRPr lang="en-US" sz="6000" kern="1200" spc="100" dirty="0">
                <a:solidFill>
                  <a:srgbClr val="13465F"/>
                </a:solidFill>
                <a:latin typeface="Impact" panose="020B0806030902050204" pitchFamily="34" charset="0"/>
                <a:ea typeface="+mj-ea"/>
                <a:cs typeface="+mj-cs"/>
              </a:defRPr>
            </a:lvl1pPr>
          </a:lstStyle>
          <a:p>
            <a:r>
              <a:rPr lang="en-US" dirty="0"/>
              <a:t>Click to edit master title style</a:t>
            </a:r>
          </a:p>
        </p:txBody>
      </p:sp>
      <p:cxnSp>
        <p:nvCxnSpPr>
          <p:cNvPr id="10" name="Straight Connector 9">
            <a:extLst>
              <a:ext uri="{FF2B5EF4-FFF2-40B4-BE49-F238E27FC236}">
                <a16:creationId xmlns:a16="http://schemas.microsoft.com/office/drawing/2014/main" id="{5778B15A-255E-E36E-320D-B0313C2597B5}"/>
              </a:ext>
            </a:extLst>
          </p:cNvPr>
          <p:cNvCxnSpPr/>
          <p:nvPr userDrawn="1"/>
        </p:nvCxnSpPr>
        <p:spPr>
          <a:xfrm>
            <a:off x="941151" y="1479063"/>
            <a:ext cx="8705850" cy="0"/>
          </a:xfrm>
          <a:prstGeom prst="line">
            <a:avLst/>
          </a:prstGeom>
        </p:spPr>
        <p:style>
          <a:lnRef idx="2">
            <a:schemeClr val="accent1"/>
          </a:lnRef>
          <a:fillRef idx="0">
            <a:schemeClr val="accent1"/>
          </a:fillRef>
          <a:effectRef idx="1">
            <a:schemeClr val="accent1"/>
          </a:effectRef>
          <a:fontRef idx="minor">
            <a:schemeClr val="tx1"/>
          </a:fontRef>
        </p:style>
      </p:cxnSp>
      <p:sp>
        <p:nvSpPr>
          <p:cNvPr id="5" name="Content Placeholder 2">
            <a:extLst>
              <a:ext uri="{FF2B5EF4-FFF2-40B4-BE49-F238E27FC236}">
                <a16:creationId xmlns:a16="http://schemas.microsoft.com/office/drawing/2014/main" id="{3400E468-2693-A5A2-97A2-BC47CBBD5B35}"/>
              </a:ext>
            </a:extLst>
          </p:cNvPr>
          <p:cNvSpPr>
            <a:spLocks noGrp="1"/>
          </p:cNvSpPr>
          <p:nvPr>
            <p:ph idx="1"/>
          </p:nvPr>
        </p:nvSpPr>
        <p:spPr>
          <a:xfrm>
            <a:off x="838200" y="1825625"/>
            <a:ext cx="5181600" cy="4351338"/>
          </a:xfrm>
        </p:spPr>
        <p:txBody>
          <a:bodyPr/>
          <a:lstStyle>
            <a:lvl1pPr marL="0" indent="0">
              <a:buClr>
                <a:srgbClr val="13465F"/>
              </a:buClr>
              <a:buFontTx/>
              <a:buNone/>
              <a:defRPr lang="en-US" sz="2400" kern="1200" dirty="0">
                <a:solidFill>
                  <a:schemeClr val="tx1"/>
                </a:solidFill>
                <a:latin typeface="+mn-lt"/>
                <a:ea typeface="+mn-ea"/>
                <a:cs typeface="+mn-cs"/>
              </a:defRPr>
            </a:lvl1pPr>
            <a:lvl2pPr marL="457200" indent="-228600">
              <a:buClr>
                <a:srgbClr val="13465F"/>
              </a:buClr>
              <a:buFont typeface="Arial" panose="020B0604020202020204" pitchFamily="34" charset="0"/>
              <a:buChar char="•"/>
              <a:defRPr lang="en-US" sz="2400" kern="1200" dirty="0">
                <a:solidFill>
                  <a:schemeClr val="tx1"/>
                </a:solidFill>
                <a:latin typeface="+mn-lt"/>
                <a:ea typeface="+mn-ea"/>
                <a:cs typeface="+mn-cs"/>
              </a:defRPr>
            </a:lvl2pPr>
            <a:lvl3pPr marL="685800" indent="-227013">
              <a:buClr>
                <a:srgbClr val="13465F"/>
              </a:buClr>
              <a:buFont typeface="Aptos" panose="020B0004020202020204" pitchFamily="34" charset="0"/>
              <a:buChar char="◦"/>
              <a:defRPr lang="en-US" sz="2400" kern="1200" dirty="0">
                <a:solidFill>
                  <a:schemeClr val="tx1"/>
                </a:solidFill>
                <a:latin typeface="+mn-lt"/>
                <a:ea typeface="+mn-ea"/>
                <a:cs typeface="+mn-cs"/>
              </a:defRPr>
            </a:lvl3pPr>
            <a:lvl4pPr marL="1600200" indent="-228600">
              <a:buClr>
                <a:srgbClr val="13465F"/>
              </a:buClr>
              <a:buFont typeface="Arial" panose="020B0604020202020204" pitchFamily="34" charset="0"/>
              <a:buChar char="•"/>
              <a:defRPr/>
            </a:lvl4pPr>
            <a:lvl5pPr marL="2057400" indent="-228600">
              <a:buClr>
                <a:srgbClr val="13465F"/>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p:txBody>
      </p:sp>
      <p:sp>
        <p:nvSpPr>
          <p:cNvPr id="11" name="Content Placeholder 2">
            <a:extLst>
              <a:ext uri="{FF2B5EF4-FFF2-40B4-BE49-F238E27FC236}">
                <a16:creationId xmlns:a16="http://schemas.microsoft.com/office/drawing/2014/main" id="{91027FC1-9641-9E0C-7A34-2FB14C62D66D}"/>
              </a:ext>
            </a:extLst>
          </p:cNvPr>
          <p:cNvSpPr>
            <a:spLocks noGrp="1"/>
          </p:cNvSpPr>
          <p:nvPr>
            <p:ph idx="10"/>
          </p:nvPr>
        </p:nvSpPr>
        <p:spPr>
          <a:xfrm>
            <a:off x="6172202" y="1825625"/>
            <a:ext cx="5181600" cy="4351338"/>
          </a:xfrm>
        </p:spPr>
        <p:txBody>
          <a:bodyPr/>
          <a:lstStyle>
            <a:lvl1pPr marL="0" indent="0">
              <a:buClr>
                <a:srgbClr val="13465F"/>
              </a:buClr>
              <a:buFontTx/>
              <a:buNone/>
              <a:defRPr lang="en-US" sz="2400" kern="1200" dirty="0">
                <a:solidFill>
                  <a:schemeClr val="tx1"/>
                </a:solidFill>
                <a:latin typeface="+mn-lt"/>
                <a:ea typeface="+mn-ea"/>
                <a:cs typeface="+mn-cs"/>
              </a:defRPr>
            </a:lvl1pPr>
            <a:lvl2pPr marL="457200" indent="-228600">
              <a:buClr>
                <a:srgbClr val="13465F"/>
              </a:buClr>
              <a:buFont typeface="Arial" panose="020B0604020202020204" pitchFamily="34" charset="0"/>
              <a:buChar char="•"/>
              <a:defRPr lang="en-US" sz="2400" kern="1200" dirty="0">
                <a:solidFill>
                  <a:schemeClr val="tx1"/>
                </a:solidFill>
                <a:latin typeface="+mn-lt"/>
                <a:ea typeface="+mn-ea"/>
                <a:cs typeface="+mn-cs"/>
              </a:defRPr>
            </a:lvl2pPr>
            <a:lvl3pPr marL="685800" indent="-227013">
              <a:buClr>
                <a:srgbClr val="13465F"/>
              </a:buClr>
              <a:buFont typeface="Aptos" panose="020B0004020202020204" pitchFamily="34" charset="0"/>
              <a:buChar char="◦"/>
              <a:defRPr lang="en-US" sz="2400" kern="1200" dirty="0">
                <a:solidFill>
                  <a:schemeClr val="tx1"/>
                </a:solidFill>
                <a:latin typeface="+mn-lt"/>
                <a:ea typeface="+mn-ea"/>
                <a:cs typeface="+mn-cs"/>
              </a:defRPr>
            </a:lvl3pPr>
            <a:lvl4pPr marL="1600200" indent="-228600">
              <a:buClr>
                <a:srgbClr val="13465F"/>
              </a:buClr>
              <a:buFont typeface="Arial" panose="020B0604020202020204" pitchFamily="34" charset="0"/>
              <a:buChar char="•"/>
              <a:defRPr/>
            </a:lvl4pPr>
            <a:lvl5pPr marL="2057400" indent="-228600">
              <a:buClr>
                <a:srgbClr val="13465F"/>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586926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24E6AC-6426-4213-2A2F-D29B907986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9FC3292-3CB9-3381-607F-76496F5AEE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ADAB51-BE40-C6B3-C394-CB0589791B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475DF9F-8105-4A50-97E9-1C1DF7F15407}" type="datetimeFigureOut">
              <a:rPr lang="en-US" smtClean="0"/>
              <a:t>10/28/2025</a:t>
            </a:fld>
            <a:endParaRPr lang="en-US"/>
          </a:p>
        </p:txBody>
      </p:sp>
      <p:sp>
        <p:nvSpPr>
          <p:cNvPr id="5" name="Footer Placeholder 4">
            <a:extLst>
              <a:ext uri="{FF2B5EF4-FFF2-40B4-BE49-F238E27FC236}">
                <a16:creationId xmlns:a16="http://schemas.microsoft.com/office/drawing/2014/main" id="{026748D9-DE50-5D56-4DBF-9BA498ABEFD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F513C84-3B16-BA69-A312-57517B5349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1270E3D-E59E-4CF9-B11F-8A8DD84FF977}" type="slidenum">
              <a:rPr lang="en-US" smtClean="0"/>
              <a:t>‹#›</a:t>
            </a:fld>
            <a:endParaRPr lang="en-US"/>
          </a:p>
        </p:txBody>
      </p:sp>
    </p:spTree>
    <p:extLst>
      <p:ext uri="{BB962C8B-B14F-4D97-AF65-F5344CB8AC3E}">
        <p14:creationId xmlns:p14="http://schemas.microsoft.com/office/powerpoint/2010/main" val="3674823303"/>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76" r:id="rId3"/>
    <p:sldLayoutId id="2147483650" r:id="rId4"/>
    <p:sldLayoutId id="2147483674" r:id="rId5"/>
    <p:sldLayoutId id="2147483672" r:id="rId6"/>
    <p:sldLayoutId id="2147483675" r:id="rId7"/>
    <p:sldLayoutId id="2147483652" r:id="rId8"/>
    <p:sldLayoutId id="2147483673" r:id="rId9"/>
    <p:sldLayoutId id="2147483654" r:id="rId10"/>
    <p:sldLayoutId id="2147483677" r:id="rId11"/>
    <p:sldLayoutId id="2147483678" r:id="rId12"/>
    <p:sldLayoutId id="2147483679" r:id="rId13"/>
  </p:sldLayoutIdLst>
  <p:txStyles>
    <p:titleStyle>
      <a:lvl1pPr algn="l" defTabSz="914400" rtl="0" eaLnBrk="1" latinLnBrk="0" hangingPunct="1">
        <a:lnSpc>
          <a:spcPct val="90000"/>
        </a:lnSpc>
        <a:spcBef>
          <a:spcPct val="0"/>
        </a:spcBef>
        <a:buNone/>
        <a:defRPr lang="en-US" sz="6000" kern="1200" spc="100" dirty="0">
          <a:solidFill>
            <a:srgbClr val="13465F"/>
          </a:solidFill>
          <a:latin typeface="Impact" panose="020B080603090205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7FA809-F12E-47B8-51F2-5965EF94778A}"/>
            </a:ext>
          </a:extLst>
        </p:cNvPr>
        <p:cNvGrpSpPr/>
        <p:nvPr/>
      </p:nvGrpSpPr>
      <p:grpSpPr>
        <a:xfrm>
          <a:off x="0" y="0"/>
          <a:ext cx="0" cy="0"/>
          <a:chOff x="0" y="0"/>
          <a:chExt cx="0" cy="0"/>
        </a:xfrm>
      </p:grpSpPr>
      <p:sp>
        <p:nvSpPr>
          <p:cNvPr id="8" name="Title 5">
            <a:extLst>
              <a:ext uri="{FF2B5EF4-FFF2-40B4-BE49-F238E27FC236}">
                <a16:creationId xmlns:a16="http://schemas.microsoft.com/office/drawing/2014/main" id="{4DBAB7E1-1E4F-C151-2D6F-78AAF784158F}"/>
              </a:ext>
            </a:extLst>
          </p:cNvPr>
          <p:cNvSpPr>
            <a:spLocks noGrp="1"/>
          </p:cNvSpPr>
          <p:nvPr>
            <p:ph type="title"/>
          </p:nvPr>
        </p:nvSpPr>
        <p:spPr>
          <a:xfrm>
            <a:off x="831850" y="1709738"/>
            <a:ext cx="10515600" cy="2852737"/>
          </a:xfrm>
        </p:spPr>
        <p:txBody>
          <a:bodyPr>
            <a:normAutofit/>
          </a:bodyPr>
          <a:lstStyle/>
          <a:p>
            <a:r>
              <a:rPr lang="en-US">
                <a:sym typeface="Arial 2"/>
              </a:rPr>
              <a:t>EXAMPLE</a:t>
            </a:r>
            <a:br>
              <a:rPr lang="en-US" dirty="0">
                <a:sym typeface="Arial 2"/>
              </a:rPr>
            </a:br>
            <a:r>
              <a:rPr lang="en-US" dirty="0">
                <a:sym typeface="Arial 2"/>
              </a:rPr>
              <a:t>Workforce Assessment Validation Workshop</a:t>
            </a:r>
          </a:p>
        </p:txBody>
      </p:sp>
    </p:spTree>
    <p:extLst>
      <p:ext uri="{BB962C8B-B14F-4D97-AF65-F5344CB8AC3E}">
        <p14:creationId xmlns:p14="http://schemas.microsoft.com/office/powerpoint/2010/main" val="15580414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A2BC982-A57D-EDA4-FAE5-85027F3E3149}"/>
              </a:ext>
            </a:extLst>
          </p:cNvPr>
          <p:cNvSpPr>
            <a:spLocks noGrp="1"/>
          </p:cNvSpPr>
          <p:nvPr>
            <p:ph type="title"/>
          </p:nvPr>
        </p:nvSpPr>
        <p:spPr>
          <a:xfrm>
            <a:off x="838200" y="365125"/>
            <a:ext cx="10515600" cy="1325563"/>
          </a:xfrm>
        </p:spPr>
        <p:txBody>
          <a:bodyPr>
            <a:normAutofit/>
          </a:bodyPr>
          <a:lstStyle/>
          <a:p>
            <a:r>
              <a:rPr lang="en-US" dirty="0"/>
              <a:t>Ideal Spider Graph</a:t>
            </a:r>
          </a:p>
        </p:txBody>
      </p:sp>
      <p:pic>
        <p:nvPicPr>
          <p:cNvPr id="8" name="Picture 7">
            <a:extLst>
              <a:ext uri="{FF2B5EF4-FFF2-40B4-BE49-F238E27FC236}">
                <a16:creationId xmlns:a16="http://schemas.microsoft.com/office/drawing/2014/main" id="{B8F56AD9-ED5A-2952-AEAE-456B088D4497}"/>
              </a:ext>
            </a:extLst>
          </p:cNvPr>
          <p:cNvPicPr>
            <a:picLocks noChangeAspect="1"/>
          </p:cNvPicPr>
          <p:nvPr/>
        </p:nvPicPr>
        <p:blipFill>
          <a:blip r:embed="rId2"/>
          <a:srcRect t="4727"/>
          <a:stretch/>
        </p:blipFill>
        <p:spPr>
          <a:xfrm>
            <a:off x="2146853" y="1590261"/>
            <a:ext cx="6749839" cy="5178949"/>
          </a:xfrm>
          <a:prstGeom prst="rect">
            <a:avLst/>
          </a:prstGeom>
          <a:ln>
            <a:solidFill>
              <a:schemeClr val="tx1"/>
            </a:solidFill>
          </a:ln>
        </p:spPr>
      </p:pic>
    </p:spTree>
    <p:extLst>
      <p:ext uri="{BB962C8B-B14F-4D97-AF65-F5344CB8AC3E}">
        <p14:creationId xmlns:p14="http://schemas.microsoft.com/office/powerpoint/2010/main" val="17440399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B3F8DDB-55D9-C067-437A-4F5B46DB9FBC}"/>
              </a:ext>
            </a:extLst>
          </p:cNvPr>
          <p:cNvSpPr>
            <a:spLocks noGrp="1"/>
          </p:cNvSpPr>
          <p:nvPr>
            <p:ph type="title"/>
          </p:nvPr>
        </p:nvSpPr>
        <p:spPr>
          <a:xfrm>
            <a:off x="190500" y="-73025"/>
            <a:ext cx="12235180" cy="1325563"/>
          </a:xfrm>
        </p:spPr>
        <p:txBody>
          <a:bodyPr>
            <a:noAutofit/>
          </a:bodyPr>
          <a:lstStyle/>
          <a:p>
            <a:r>
              <a:rPr lang="en-GB" sz="4500" dirty="0"/>
              <a:t>Aggregated CMS Spider Graph</a:t>
            </a:r>
          </a:p>
        </p:txBody>
      </p:sp>
      <p:graphicFrame>
        <p:nvGraphicFramePr>
          <p:cNvPr id="5" name="Chart 4">
            <a:extLst>
              <a:ext uri="{FF2B5EF4-FFF2-40B4-BE49-F238E27FC236}">
                <a16:creationId xmlns:a16="http://schemas.microsoft.com/office/drawing/2014/main" id="{00000000-0008-0000-0000-000004000000}"/>
              </a:ext>
            </a:extLst>
          </p:cNvPr>
          <p:cNvGraphicFramePr>
            <a:graphicFrameLocks/>
          </p:cNvGraphicFramePr>
          <p:nvPr>
            <p:extLst>
              <p:ext uri="{D42A27DB-BD31-4B8C-83A1-F6EECF244321}">
                <p14:modId xmlns:p14="http://schemas.microsoft.com/office/powerpoint/2010/main" val="526722134"/>
              </p:ext>
            </p:extLst>
          </p:nvPr>
        </p:nvGraphicFramePr>
        <p:xfrm>
          <a:off x="1722474" y="1252537"/>
          <a:ext cx="8630566" cy="4711383"/>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2B9BD59A-F4C4-B26A-D7B1-C046F7570278}"/>
              </a:ext>
            </a:extLst>
          </p:cNvPr>
          <p:cNvSpPr txBox="1"/>
          <p:nvPr/>
        </p:nvSpPr>
        <p:spPr>
          <a:xfrm>
            <a:off x="190500" y="6087795"/>
            <a:ext cx="11717020" cy="646331"/>
          </a:xfrm>
          <a:prstGeom prst="rect">
            <a:avLst/>
          </a:prstGeom>
          <a:noFill/>
        </p:spPr>
        <p:txBody>
          <a:bodyPr wrap="square">
            <a:spAutoFit/>
          </a:bodyPr>
          <a:lstStyle/>
          <a:p>
            <a:r>
              <a:rPr lang="en-US" dirty="0"/>
              <a:t>The spiderweb indicates the percentage of the pathway that has been met; thus, the size of the petal indicates overall success in that specific pathway. </a:t>
            </a:r>
          </a:p>
        </p:txBody>
      </p:sp>
    </p:spTree>
    <p:extLst>
      <p:ext uri="{BB962C8B-B14F-4D97-AF65-F5344CB8AC3E}">
        <p14:creationId xmlns:p14="http://schemas.microsoft.com/office/powerpoint/2010/main" val="39175686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BD2F6-74E7-BC5C-5475-B0A6513AFB33}"/>
              </a:ext>
            </a:extLst>
          </p:cNvPr>
          <p:cNvSpPr>
            <a:spLocks noGrp="1"/>
          </p:cNvSpPr>
          <p:nvPr>
            <p:ph type="title"/>
          </p:nvPr>
        </p:nvSpPr>
        <p:spPr>
          <a:xfrm>
            <a:off x="190500" y="-73025"/>
            <a:ext cx="10515600" cy="1325563"/>
          </a:xfrm>
        </p:spPr>
        <p:txBody>
          <a:bodyPr/>
          <a:lstStyle/>
          <a:p>
            <a:r>
              <a:rPr lang="en-GB" dirty="0"/>
              <a:t>Pathway Scores</a:t>
            </a:r>
          </a:p>
        </p:txBody>
      </p:sp>
      <p:graphicFrame>
        <p:nvGraphicFramePr>
          <p:cNvPr id="3" name="Chart 2">
            <a:extLst>
              <a:ext uri="{FF2B5EF4-FFF2-40B4-BE49-F238E27FC236}">
                <a16:creationId xmlns:a16="http://schemas.microsoft.com/office/drawing/2014/main" id="{E37DBE9F-CB7E-4B91-AE73-0DE4FF966E57}"/>
              </a:ext>
            </a:extLst>
          </p:cNvPr>
          <p:cNvGraphicFramePr>
            <a:graphicFrameLocks/>
          </p:cNvGraphicFramePr>
          <p:nvPr>
            <p:extLst>
              <p:ext uri="{D42A27DB-BD31-4B8C-83A1-F6EECF244321}">
                <p14:modId xmlns:p14="http://schemas.microsoft.com/office/powerpoint/2010/main" val="3763781566"/>
              </p:ext>
            </p:extLst>
          </p:nvPr>
        </p:nvGraphicFramePr>
        <p:xfrm>
          <a:off x="1037974" y="1252538"/>
          <a:ext cx="9286949" cy="4876801"/>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411192D3-F6B8-22E4-050E-DB7484949215}"/>
              </a:ext>
            </a:extLst>
          </p:cNvPr>
          <p:cNvSpPr txBox="1"/>
          <p:nvPr/>
        </p:nvSpPr>
        <p:spPr>
          <a:xfrm>
            <a:off x="933450" y="6235476"/>
            <a:ext cx="10325100" cy="369332"/>
          </a:xfrm>
          <a:prstGeom prst="rect">
            <a:avLst/>
          </a:prstGeom>
          <a:noFill/>
        </p:spPr>
        <p:txBody>
          <a:bodyPr wrap="square">
            <a:spAutoFit/>
          </a:bodyPr>
          <a:lstStyle/>
          <a:p>
            <a:r>
              <a:rPr lang="en-US" dirty="0"/>
              <a:t>80% and less is regarded as needing improvement</a:t>
            </a:r>
          </a:p>
        </p:txBody>
      </p:sp>
    </p:spTree>
    <p:extLst>
      <p:ext uri="{BB962C8B-B14F-4D97-AF65-F5344CB8AC3E}">
        <p14:creationId xmlns:p14="http://schemas.microsoft.com/office/powerpoint/2010/main" val="28290347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EA0B1-D867-01B2-E134-53A8DB0F7C5F}"/>
              </a:ext>
            </a:extLst>
          </p:cNvPr>
          <p:cNvSpPr>
            <a:spLocks noGrp="1"/>
          </p:cNvSpPr>
          <p:nvPr>
            <p:ph type="title"/>
          </p:nvPr>
        </p:nvSpPr>
        <p:spPr/>
        <p:txBody>
          <a:bodyPr/>
          <a:lstStyle/>
          <a:p>
            <a:r>
              <a:rPr lang="en-GB" dirty="0"/>
              <a:t>Sub-Pathway Scores</a:t>
            </a:r>
          </a:p>
        </p:txBody>
      </p:sp>
      <p:graphicFrame>
        <p:nvGraphicFramePr>
          <p:cNvPr id="3" name="Chart 2">
            <a:extLst>
              <a:ext uri="{FF2B5EF4-FFF2-40B4-BE49-F238E27FC236}">
                <a16:creationId xmlns:a16="http://schemas.microsoft.com/office/drawing/2014/main" id="{E52D4BC6-B13B-41B2-93F2-5F9D0798F70B}"/>
              </a:ext>
            </a:extLst>
          </p:cNvPr>
          <p:cNvGraphicFramePr>
            <a:graphicFrameLocks/>
          </p:cNvGraphicFramePr>
          <p:nvPr/>
        </p:nvGraphicFramePr>
        <p:xfrm>
          <a:off x="1839433" y="1252538"/>
          <a:ext cx="8378455" cy="540402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347554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607504-5275-B06E-B0C7-0EC9006D54FC}"/>
              </a:ext>
            </a:extLst>
          </p:cNvPr>
          <p:cNvSpPr>
            <a:spLocks noGrp="1"/>
          </p:cNvSpPr>
          <p:nvPr>
            <p:ph type="title"/>
          </p:nvPr>
        </p:nvSpPr>
        <p:spPr/>
        <p:txBody>
          <a:bodyPr/>
          <a:lstStyle/>
          <a:p>
            <a:r>
              <a:rPr lang="en-US" dirty="0"/>
              <a:t>CMS Strengths and Challenges</a:t>
            </a:r>
          </a:p>
        </p:txBody>
      </p:sp>
      <p:sp>
        <p:nvSpPr>
          <p:cNvPr id="11" name="Content Placeholder 10">
            <a:extLst>
              <a:ext uri="{FF2B5EF4-FFF2-40B4-BE49-F238E27FC236}">
                <a16:creationId xmlns:a16="http://schemas.microsoft.com/office/drawing/2014/main" id="{CF0D50FA-2A0F-D8B5-9697-17B0E9C3DD7C}"/>
              </a:ext>
            </a:extLst>
          </p:cNvPr>
          <p:cNvSpPr>
            <a:spLocks noGrp="1"/>
          </p:cNvSpPr>
          <p:nvPr>
            <p:ph sz="half" idx="1"/>
          </p:nvPr>
        </p:nvSpPr>
        <p:spPr>
          <a:xfrm>
            <a:off x="604519" y="1983581"/>
            <a:ext cx="4633600" cy="4509294"/>
          </a:xfrm>
        </p:spPr>
        <p:txBody>
          <a:bodyPr>
            <a:noAutofit/>
          </a:bodyPr>
          <a:lstStyle/>
          <a:p>
            <a:pPr marL="0" indent="0">
              <a:spcBef>
                <a:spcPts val="0"/>
              </a:spcBef>
              <a:buNone/>
            </a:pPr>
            <a:r>
              <a:rPr lang="en-US" sz="2200" b="1" dirty="0">
                <a:solidFill>
                  <a:srgbClr val="13465F"/>
                </a:solidFill>
              </a:rPr>
              <a:t>Strengths</a:t>
            </a:r>
            <a:r>
              <a:rPr lang="en-US" sz="2200" dirty="0"/>
              <a:t>	</a:t>
            </a:r>
          </a:p>
        </p:txBody>
      </p:sp>
      <p:sp>
        <p:nvSpPr>
          <p:cNvPr id="12" name="Content Placeholder 11">
            <a:extLst>
              <a:ext uri="{FF2B5EF4-FFF2-40B4-BE49-F238E27FC236}">
                <a16:creationId xmlns:a16="http://schemas.microsoft.com/office/drawing/2014/main" id="{6D31E961-A6B5-9422-4331-710E6AA816A2}"/>
              </a:ext>
            </a:extLst>
          </p:cNvPr>
          <p:cNvSpPr>
            <a:spLocks noGrp="1"/>
          </p:cNvSpPr>
          <p:nvPr>
            <p:ph sz="half" idx="2"/>
          </p:nvPr>
        </p:nvSpPr>
        <p:spPr>
          <a:xfrm>
            <a:off x="5238119" y="1983581"/>
            <a:ext cx="6456922" cy="4509294"/>
          </a:xfrm>
        </p:spPr>
        <p:txBody>
          <a:bodyPr>
            <a:noAutofit/>
          </a:bodyPr>
          <a:lstStyle/>
          <a:p>
            <a:pPr marL="0" indent="0">
              <a:spcBef>
                <a:spcPts val="0"/>
              </a:spcBef>
              <a:buNone/>
            </a:pPr>
            <a:r>
              <a:rPr lang="en-US" sz="2200" b="1" dirty="0">
                <a:solidFill>
                  <a:srgbClr val="13465F"/>
                </a:solidFill>
              </a:rPr>
              <a:t>Challenges</a:t>
            </a:r>
          </a:p>
        </p:txBody>
      </p:sp>
    </p:spTree>
    <p:extLst>
      <p:ext uri="{BB962C8B-B14F-4D97-AF65-F5344CB8AC3E}">
        <p14:creationId xmlns:p14="http://schemas.microsoft.com/office/powerpoint/2010/main" val="2464287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E880B-01BA-9F9D-F05C-C391BF450BE6}"/>
              </a:ext>
            </a:extLst>
          </p:cNvPr>
          <p:cNvSpPr>
            <a:spLocks noGrp="1"/>
          </p:cNvSpPr>
          <p:nvPr>
            <p:ph type="title"/>
          </p:nvPr>
        </p:nvSpPr>
        <p:spPr/>
        <p:txBody>
          <a:bodyPr/>
          <a:lstStyle/>
          <a:p>
            <a:r>
              <a:rPr lang="en-US" dirty="0"/>
              <a:t>CMS Key Takeaways</a:t>
            </a:r>
          </a:p>
        </p:txBody>
      </p:sp>
      <p:sp>
        <p:nvSpPr>
          <p:cNvPr id="3" name="Content Placeholder 2">
            <a:extLst>
              <a:ext uri="{FF2B5EF4-FFF2-40B4-BE49-F238E27FC236}">
                <a16:creationId xmlns:a16="http://schemas.microsoft.com/office/drawing/2014/main" id="{B93F1CB3-4BBF-35BB-4822-6B5EA94FD881}"/>
              </a:ext>
            </a:extLst>
          </p:cNvPr>
          <p:cNvSpPr>
            <a:spLocks noGrp="1"/>
          </p:cNvSpPr>
          <p:nvPr>
            <p:ph idx="1"/>
          </p:nvPr>
        </p:nvSpPr>
        <p:spPr/>
        <p:txBody>
          <a:bodyPr>
            <a:normAutofit/>
          </a:bodyPr>
          <a:lstStyle/>
          <a:p>
            <a:endParaRPr lang="en-US" dirty="0"/>
          </a:p>
        </p:txBody>
      </p:sp>
    </p:spTree>
    <p:extLst>
      <p:ext uri="{BB962C8B-B14F-4D97-AF65-F5344CB8AC3E}">
        <p14:creationId xmlns:p14="http://schemas.microsoft.com/office/powerpoint/2010/main" val="4113128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697EB-836F-7B52-5F1C-C77B56073938}"/>
              </a:ext>
            </a:extLst>
          </p:cNvPr>
          <p:cNvSpPr>
            <a:spLocks noGrp="1"/>
          </p:cNvSpPr>
          <p:nvPr>
            <p:ph type="title"/>
          </p:nvPr>
        </p:nvSpPr>
        <p:spPr/>
        <p:txBody>
          <a:bodyPr/>
          <a:lstStyle/>
          <a:p>
            <a:r>
              <a:rPr lang="en-US" dirty="0"/>
              <a:t>Insights from Health Facilities</a:t>
            </a:r>
          </a:p>
        </p:txBody>
      </p:sp>
    </p:spTree>
    <p:extLst>
      <p:ext uri="{BB962C8B-B14F-4D97-AF65-F5344CB8AC3E}">
        <p14:creationId xmlns:p14="http://schemas.microsoft.com/office/powerpoint/2010/main" val="13624261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0CE20-CD27-8E1F-D72C-20504BE29590}"/>
              </a:ext>
            </a:extLst>
          </p:cNvPr>
          <p:cNvSpPr>
            <a:spLocks noGrp="1"/>
          </p:cNvSpPr>
          <p:nvPr>
            <p:ph type="title"/>
          </p:nvPr>
        </p:nvSpPr>
        <p:spPr/>
        <p:txBody>
          <a:bodyPr/>
          <a:lstStyle/>
          <a:p>
            <a:r>
              <a:rPr lang="en-US" dirty="0"/>
              <a:t>Common Themes </a:t>
            </a:r>
          </a:p>
        </p:txBody>
      </p:sp>
      <p:sp>
        <p:nvSpPr>
          <p:cNvPr id="3" name="Content Placeholder 2">
            <a:extLst>
              <a:ext uri="{FF2B5EF4-FFF2-40B4-BE49-F238E27FC236}">
                <a16:creationId xmlns:a16="http://schemas.microsoft.com/office/drawing/2014/main" id="{94F8337D-4735-9985-EAF0-7D820DE58054}"/>
              </a:ext>
            </a:extLst>
          </p:cNvPr>
          <p:cNvSpPr>
            <a:spLocks noGrp="1"/>
          </p:cNvSpPr>
          <p:nvPr>
            <p:ph idx="1"/>
          </p:nvPr>
        </p:nvSpPr>
        <p:spPr>
          <a:xfrm>
            <a:off x="838200" y="1825625"/>
            <a:ext cx="11008360" cy="4351338"/>
          </a:xfrm>
        </p:spPr>
        <p:txBody>
          <a:bodyPr>
            <a:normAutofit/>
          </a:bodyPr>
          <a:lstStyle/>
          <a:p>
            <a:endParaRPr lang="en-US" sz="2800" dirty="0"/>
          </a:p>
        </p:txBody>
      </p:sp>
    </p:spTree>
    <p:extLst>
      <p:ext uri="{BB962C8B-B14F-4D97-AF65-F5344CB8AC3E}">
        <p14:creationId xmlns:p14="http://schemas.microsoft.com/office/powerpoint/2010/main" val="3376464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7F9622-3372-4F53-4D1E-CCF86B4157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91B193-67E4-2C52-EBD4-5BFB9523C2A3}"/>
              </a:ext>
            </a:extLst>
          </p:cNvPr>
          <p:cNvSpPr>
            <a:spLocks noGrp="1"/>
          </p:cNvSpPr>
          <p:nvPr>
            <p:ph type="title"/>
          </p:nvPr>
        </p:nvSpPr>
        <p:spPr/>
        <p:txBody>
          <a:bodyPr/>
          <a:lstStyle/>
          <a:p>
            <a:r>
              <a:rPr lang="en-US" dirty="0"/>
              <a:t>Common Themes </a:t>
            </a:r>
          </a:p>
        </p:txBody>
      </p:sp>
      <p:sp>
        <p:nvSpPr>
          <p:cNvPr id="3" name="Content Placeholder 2">
            <a:extLst>
              <a:ext uri="{FF2B5EF4-FFF2-40B4-BE49-F238E27FC236}">
                <a16:creationId xmlns:a16="http://schemas.microsoft.com/office/drawing/2014/main" id="{76B513CB-D29F-AD25-D66E-37CE15E53AD4}"/>
              </a:ext>
            </a:extLst>
          </p:cNvPr>
          <p:cNvSpPr>
            <a:spLocks noGrp="1"/>
          </p:cNvSpPr>
          <p:nvPr>
            <p:ph idx="1"/>
          </p:nvPr>
        </p:nvSpPr>
        <p:spPr/>
        <p:txBody>
          <a:bodyPr>
            <a:normAutofit/>
          </a:bodyPr>
          <a:lstStyle/>
          <a:p>
            <a:endParaRPr lang="en-US" sz="2400" dirty="0"/>
          </a:p>
        </p:txBody>
      </p:sp>
    </p:spTree>
    <p:extLst>
      <p:ext uri="{BB962C8B-B14F-4D97-AF65-F5344CB8AC3E}">
        <p14:creationId xmlns:p14="http://schemas.microsoft.com/office/powerpoint/2010/main" val="11610411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D698E-3558-1566-5F6F-EA9213B165E9}"/>
              </a:ext>
            </a:extLst>
          </p:cNvPr>
          <p:cNvSpPr>
            <a:spLocks noGrp="1"/>
          </p:cNvSpPr>
          <p:nvPr>
            <p:ph type="title"/>
          </p:nvPr>
        </p:nvSpPr>
        <p:spPr/>
        <p:txBody>
          <a:bodyPr/>
          <a:lstStyle/>
          <a:p>
            <a:r>
              <a:rPr lang="en-US" dirty="0"/>
              <a:t>Discussion </a:t>
            </a:r>
          </a:p>
        </p:txBody>
      </p:sp>
      <p:sp>
        <p:nvSpPr>
          <p:cNvPr id="3" name="Content Placeholder 2">
            <a:extLst>
              <a:ext uri="{FF2B5EF4-FFF2-40B4-BE49-F238E27FC236}">
                <a16:creationId xmlns:a16="http://schemas.microsoft.com/office/drawing/2014/main" id="{404F8EA0-36E8-70B6-AF6E-F354C591DD2E}"/>
              </a:ext>
            </a:extLst>
          </p:cNvPr>
          <p:cNvSpPr>
            <a:spLocks noGrp="1"/>
          </p:cNvSpPr>
          <p:nvPr>
            <p:ph idx="1"/>
          </p:nvPr>
        </p:nvSpPr>
        <p:spPr/>
        <p:txBody>
          <a:bodyPr/>
          <a:lstStyle/>
          <a:p>
            <a:pPr>
              <a:spcAft>
                <a:spcPts val="200"/>
              </a:spcAft>
            </a:pPr>
            <a:r>
              <a:rPr lang="en-US" dirty="0"/>
              <a:t>Are the findings accurate and reflective of the current situation?</a:t>
            </a:r>
          </a:p>
          <a:p>
            <a:pPr>
              <a:spcAft>
                <a:spcPts val="200"/>
              </a:spcAft>
            </a:pPr>
            <a:r>
              <a:rPr lang="en-US" dirty="0"/>
              <a:t>Are there any missing or mispresented insights? </a:t>
            </a:r>
          </a:p>
          <a:p>
            <a:pPr>
              <a:spcAft>
                <a:spcPts val="200"/>
              </a:spcAft>
            </a:pPr>
            <a:r>
              <a:rPr lang="en-US" dirty="0"/>
              <a:t>Are there any challenges or contextual factors that may have influenced the results?</a:t>
            </a:r>
          </a:p>
          <a:p>
            <a:endParaRPr lang="en-US" dirty="0"/>
          </a:p>
        </p:txBody>
      </p:sp>
    </p:spTree>
    <p:extLst>
      <p:ext uri="{BB962C8B-B14F-4D97-AF65-F5344CB8AC3E}">
        <p14:creationId xmlns:p14="http://schemas.microsoft.com/office/powerpoint/2010/main" val="967003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38A882-534B-0896-82BF-086B41B2CCAD}"/>
              </a:ext>
            </a:extLst>
          </p:cNvPr>
          <p:cNvSpPr>
            <a:spLocks noGrp="1"/>
          </p:cNvSpPr>
          <p:nvPr>
            <p:ph type="title"/>
          </p:nvPr>
        </p:nvSpPr>
        <p:spPr/>
        <p:txBody>
          <a:bodyPr/>
          <a:lstStyle/>
          <a:p>
            <a:r>
              <a:rPr lang="en-US" dirty="0"/>
              <a:t>Agenda</a:t>
            </a:r>
          </a:p>
        </p:txBody>
      </p:sp>
      <p:sp>
        <p:nvSpPr>
          <p:cNvPr id="5" name="Content Placeholder 4">
            <a:extLst>
              <a:ext uri="{FF2B5EF4-FFF2-40B4-BE49-F238E27FC236}">
                <a16:creationId xmlns:a16="http://schemas.microsoft.com/office/drawing/2014/main" id="{51733E8D-6F22-D8A8-2478-08118ABE95DD}"/>
              </a:ext>
            </a:extLst>
          </p:cNvPr>
          <p:cNvSpPr>
            <a:spLocks noGrp="1"/>
          </p:cNvSpPr>
          <p:nvPr>
            <p:ph idx="1"/>
          </p:nvPr>
        </p:nvSpPr>
        <p:spPr/>
        <p:txBody>
          <a:bodyPr>
            <a:normAutofit fontScale="92500"/>
          </a:bodyPr>
          <a:lstStyle/>
          <a:p>
            <a:r>
              <a:rPr lang="en-US" dirty="0"/>
              <a:t>Introductions</a:t>
            </a:r>
          </a:p>
          <a:p>
            <a:r>
              <a:rPr lang="en-US" dirty="0"/>
              <a:t>HR assessment goals, objectives, and processes</a:t>
            </a:r>
          </a:p>
          <a:p>
            <a:r>
              <a:rPr lang="en-US" dirty="0"/>
              <a:t>Overview of data collection methods </a:t>
            </a:r>
          </a:p>
          <a:p>
            <a:r>
              <a:rPr lang="en-US" dirty="0"/>
              <a:t>Present and discuss Human Resources for Supply Chain Management Rapid Diagnostic Tool (RDT) and focus group discussion results </a:t>
            </a:r>
          </a:p>
          <a:p>
            <a:r>
              <a:rPr lang="en-US" dirty="0"/>
              <a:t>Present, discuss and validate recommendations </a:t>
            </a:r>
          </a:p>
          <a:p>
            <a:r>
              <a:rPr lang="en-US" dirty="0"/>
              <a:t>Group presentations</a:t>
            </a:r>
          </a:p>
          <a:p>
            <a:r>
              <a:rPr lang="en-US" dirty="0"/>
              <a:t>Next steps </a:t>
            </a:r>
          </a:p>
          <a:p>
            <a:r>
              <a:rPr lang="en-US" dirty="0"/>
              <a:t>Closing </a:t>
            </a:r>
          </a:p>
          <a:p>
            <a:endParaRPr lang="en-US" dirty="0"/>
          </a:p>
        </p:txBody>
      </p:sp>
    </p:spTree>
    <p:extLst>
      <p:ext uri="{BB962C8B-B14F-4D97-AF65-F5344CB8AC3E}">
        <p14:creationId xmlns:p14="http://schemas.microsoft.com/office/powerpoint/2010/main" val="29886248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25A65D-3DA2-D994-4C2B-FBF8D16AA4EC}"/>
              </a:ext>
            </a:extLst>
          </p:cNvPr>
          <p:cNvSpPr>
            <a:spLocks noGrp="1"/>
          </p:cNvSpPr>
          <p:nvPr>
            <p:ph type="title"/>
          </p:nvPr>
        </p:nvSpPr>
        <p:spPr/>
        <p:txBody>
          <a:bodyPr/>
          <a:lstStyle/>
          <a:p>
            <a:r>
              <a:rPr lang="en-US" dirty="0"/>
              <a:t>Recommendations </a:t>
            </a:r>
          </a:p>
        </p:txBody>
      </p:sp>
      <p:sp>
        <p:nvSpPr>
          <p:cNvPr id="3" name="Text Placeholder 2">
            <a:extLst>
              <a:ext uri="{FF2B5EF4-FFF2-40B4-BE49-F238E27FC236}">
                <a16:creationId xmlns:a16="http://schemas.microsoft.com/office/drawing/2014/main" id="{BFE1E76B-E139-BB31-F6FD-2DCA2F4AC43A}"/>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15654255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9A3C74-9E80-452B-4708-83E7B3BE10C1}"/>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6E88C76-23B7-EE4F-2A96-254B0976BD8C}"/>
              </a:ext>
            </a:extLst>
          </p:cNvPr>
          <p:cNvSpPr>
            <a:spLocks noGrp="1"/>
          </p:cNvSpPr>
          <p:nvPr>
            <p:ph type="title"/>
          </p:nvPr>
        </p:nvSpPr>
        <p:spPr>
          <a:xfrm>
            <a:off x="838200" y="247134"/>
            <a:ext cx="10515600" cy="1325563"/>
          </a:xfrm>
        </p:spPr>
        <p:txBody>
          <a:bodyPr>
            <a:noAutofit/>
          </a:bodyPr>
          <a:lstStyle/>
          <a:p>
            <a:r>
              <a:rPr lang="en-GB" sz="4000" b="1"/>
              <a:t>Prioritized </a:t>
            </a:r>
            <a:r>
              <a:rPr lang="en-GB" sz="4000" b="1" dirty="0"/>
              <a:t>workforce development interventions</a:t>
            </a:r>
            <a:endParaRPr lang="en-US" sz="4000" b="1" dirty="0"/>
          </a:p>
        </p:txBody>
      </p:sp>
      <p:pic>
        <p:nvPicPr>
          <p:cNvPr id="6" name="Picture 5">
            <a:extLst>
              <a:ext uri="{FF2B5EF4-FFF2-40B4-BE49-F238E27FC236}">
                <a16:creationId xmlns:a16="http://schemas.microsoft.com/office/drawing/2014/main" id="{E3A5627D-8834-A9C3-BF81-2EA03A965FD7}"/>
              </a:ext>
            </a:extLst>
          </p:cNvPr>
          <p:cNvPicPr>
            <a:picLocks noChangeAspect="1"/>
          </p:cNvPicPr>
          <p:nvPr/>
        </p:nvPicPr>
        <p:blipFill>
          <a:blip r:embed="rId3"/>
          <a:stretch>
            <a:fillRect/>
          </a:stretch>
        </p:blipFill>
        <p:spPr>
          <a:xfrm>
            <a:off x="655153" y="1572697"/>
            <a:ext cx="9169871" cy="1466925"/>
          </a:xfrm>
          <a:prstGeom prst="rect">
            <a:avLst/>
          </a:prstGeom>
        </p:spPr>
      </p:pic>
      <p:pic>
        <p:nvPicPr>
          <p:cNvPr id="9" name="Picture 8">
            <a:extLst>
              <a:ext uri="{FF2B5EF4-FFF2-40B4-BE49-F238E27FC236}">
                <a16:creationId xmlns:a16="http://schemas.microsoft.com/office/drawing/2014/main" id="{2D1A490A-8017-BE55-16F8-313D5CC6B343}"/>
              </a:ext>
            </a:extLst>
          </p:cNvPr>
          <p:cNvPicPr>
            <a:picLocks noChangeAspect="1"/>
          </p:cNvPicPr>
          <p:nvPr/>
        </p:nvPicPr>
        <p:blipFill>
          <a:blip r:embed="rId4"/>
          <a:stretch>
            <a:fillRect/>
          </a:stretch>
        </p:blipFill>
        <p:spPr>
          <a:xfrm>
            <a:off x="591722" y="3261360"/>
            <a:ext cx="9233302" cy="1539931"/>
          </a:xfrm>
          <a:prstGeom prst="rect">
            <a:avLst/>
          </a:prstGeom>
        </p:spPr>
      </p:pic>
      <p:pic>
        <p:nvPicPr>
          <p:cNvPr id="11" name="Picture 10">
            <a:extLst>
              <a:ext uri="{FF2B5EF4-FFF2-40B4-BE49-F238E27FC236}">
                <a16:creationId xmlns:a16="http://schemas.microsoft.com/office/drawing/2014/main" id="{25518F7D-9564-CC2C-1C5B-F80186C2FAE4}"/>
              </a:ext>
            </a:extLst>
          </p:cNvPr>
          <p:cNvPicPr>
            <a:picLocks noChangeAspect="1"/>
          </p:cNvPicPr>
          <p:nvPr/>
        </p:nvPicPr>
        <p:blipFill>
          <a:blip r:embed="rId5"/>
          <a:stretch>
            <a:fillRect/>
          </a:stretch>
        </p:blipFill>
        <p:spPr>
          <a:xfrm>
            <a:off x="655154" y="5039142"/>
            <a:ext cx="9233302" cy="1523818"/>
          </a:xfrm>
          <a:prstGeom prst="rect">
            <a:avLst/>
          </a:prstGeom>
        </p:spPr>
      </p:pic>
    </p:spTree>
    <p:extLst>
      <p:ext uri="{BB962C8B-B14F-4D97-AF65-F5344CB8AC3E}">
        <p14:creationId xmlns:p14="http://schemas.microsoft.com/office/powerpoint/2010/main" val="42448735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A5C4C8-1F78-D152-5631-ACCF1AE9797E}"/>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96A368C1-7B4D-003A-76B2-FF8032B13EA3}"/>
              </a:ext>
            </a:extLst>
          </p:cNvPr>
          <p:cNvSpPr>
            <a:spLocks noGrp="1"/>
          </p:cNvSpPr>
          <p:nvPr>
            <p:ph type="title"/>
          </p:nvPr>
        </p:nvSpPr>
        <p:spPr>
          <a:xfrm>
            <a:off x="838200" y="18255"/>
            <a:ext cx="10515600" cy="1325563"/>
          </a:xfrm>
        </p:spPr>
        <p:txBody>
          <a:bodyPr>
            <a:normAutofit/>
          </a:bodyPr>
          <a:lstStyle/>
          <a:p>
            <a:r>
              <a:rPr lang="en-GB" dirty="0"/>
              <a:t>Pathway 3: Working Conditions</a:t>
            </a:r>
          </a:p>
        </p:txBody>
      </p:sp>
      <p:sp>
        <p:nvSpPr>
          <p:cNvPr id="2" name="Content Placeholder 1">
            <a:extLst>
              <a:ext uri="{FF2B5EF4-FFF2-40B4-BE49-F238E27FC236}">
                <a16:creationId xmlns:a16="http://schemas.microsoft.com/office/drawing/2014/main" id="{95094028-1B09-A1C6-3D9C-D3826446F69F}"/>
              </a:ext>
            </a:extLst>
          </p:cNvPr>
          <p:cNvSpPr>
            <a:spLocks noGrp="1"/>
          </p:cNvSpPr>
          <p:nvPr>
            <p:ph idx="1"/>
          </p:nvPr>
        </p:nvSpPr>
        <p:spPr>
          <a:xfrm>
            <a:off x="838200" y="1444336"/>
            <a:ext cx="10515600" cy="5112328"/>
          </a:xfrm>
        </p:spPr>
        <p:txBody>
          <a:bodyPr/>
          <a:lstStyle/>
          <a:p>
            <a:r>
              <a:rPr lang="en-US" dirty="0"/>
              <a:t>Working conditions diagnostic focused on three key preconditions: </a:t>
            </a:r>
          </a:p>
          <a:p>
            <a:pPr lvl="1"/>
            <a:r>
              <a:rPr lang="en-US" dirty="0"/>
              <a:t>Social and emotional environment</a:t>
            </a:r>
          </a:p>
          <a:p>
            <a:pPr lvl="1"/>
            <a:r>
              <a:rPr lang="en-US" dirty="0"/>
              <a:t>Physical environment</a:t>
            </a:r>
          </a:p>
          <a:p>
            <a:pPr lvl="1"/>
            <a:r>
              <a:rPr lang="en-US" dirty="0"/>
              <a:t>Access to tools and equipment</a:t>
            </a:r>
          </a:p>
        </p:txBody>
      </p:sp>
      <p:pic>
        <p:nvPicPr>
          <p:cNvPr id="3" name="Picture 2">
            <a:extLst>
              <a:ext uri="{FF2B5EF4-FFF2-40B4-BE49-F238E27FC236}">
                <a16:creationId xmlns:a16="http://schemas.microsoft.com/office/drawing/2014/main" id="{857F750C-924C-3490-17AD-B843BC92F25E}"/>
              </a:ext>
            </a:extLst>
          </p:cNvPr>
          <p:cNvPicPr>
            <a:picLocks noChangeAspect="1"/>
          </p:cNvPicPr>
          <p:nvPr/>
        </p:nvPicPr>
        <p:blipFill>
          <a:blip r:embed="rId3"/>
          <a:stretch>
            <a:fillRect/>
          </a:stretch>
        </p:blipFill>
        <p:spPr>
          <a:xfrm>
            <a:off x="1756757" y="3837228"/>
            <a:ext cx="8871727" cy="2162811"/>
          </a:xfrm>
          <a:prstGeom prst="rect">
            <a:avLst/>
          </a:prstGeom>
        </p:spPr>
      </p:pic>
    </p:spTree>
    <p:extLst>
      <p:ext uri="{BB962C8B-B14F-4D97-AF65-F5344CB8AC3E}">
        <p14:creationId xmlns:p14="http://schemas.microsoft.com/office/powerpoint/2010/main" val="1862832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ECB538-79E3-9640-7576-DFD475B92B1F}"/>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F942BFA2-A286-DF6E-013E-6393E3A97A67}"/>
              </a:ext>
            </a:extLst>
          </p:cNvPr>
          <p:cNvSpPr>
            <a:spLocks noGrp="1"/>
          </p:cNvSpPr>
          <p:nvPr>
            <p:ph type="title"/>
          </p:nvPr>
        </p:nvSpPr>
        <p:spPr>
          <a:xfrm>
            <a:off x="838200" y="18255"/>
            <a:ext cx="10515600" cy="1325563"/>
          </a:xfrm>
        </p:spPr>
        <p:txBody>
          <a:bodyPr>
            <a:normAutofit/>
          </a:bodyPr>
          <a:lstStyle/>
          <a:p>
            <a:r>
              <a:rPr lang="en-GB" dirty="0"/>
              <a:t>Pathway 2: Skills</a:t>
            </a:r>
          </a:p>
        </p:txBody>
      </p:sp>
      <p:sp>
        <p:nvSpPr>
          <p:cNvPr id="2" name="Content Placeholder 1">
            <a:extLst>
              <a:ext uri="{FF2B5EF4-FFF2-40B4-BE49-F238E27FC236}">
                <a16:creationId xmlns:a16="http://schemas.microsoft.com/office/drawing/2014/main" id="{44C80AD0-1FD5-B61A-E6B1-3BB20B02CFC5}"/>
              </a:ext>
            </a:extLst>
          </p:cNvPr>
          <p:cNvSpPr>
            <a:spLocks noGrp="1"/>
          </p:cNvSpPr>
          <p:nvPr>
            <p:ph idx="1"/>
          </p:nvPr>
        </p:nvSpPr>
        <p:spPr>
          <a:xfrm>
            <a:off x="838200" y="1444336"/>
            <a:ext cx="10515600" cy="5112328"/>
          </a:xfrm>
        </p:spPr>
        <p:txBody>
          <a:bodyPr/>
          <a:lstStyle/>
          <a:p>
            <a:r>
              <a:rPr lang="en-US" dirty="0"/>
              <a:t>Skills diagnostic focused on three key preconditions: </a:t>
            </a:r>
          </a:p>
          <a:p>
            <a:pPr lvl="1"/>
            <a:r>
              <a:rPr lang="en-US" dirty="0"/>
              <a:t>SC competencies</a:t>
            </a:r>
          </a:p>
          <a:p>
            <a:pPr lvl="1"/>
            <a:r>
              <a:rPr lang="en-US" dirty="0"/>
              <a:t>Leadership skills</a:t>
            </a:r>
          </a:p>
          <a:p>
            <a:pPr lvl="1"/>
            <a:r>
              <a:rPr lang="en-US" dirty="0"/>
              <a:t>Role understanding</a:t>
            </a:r>
          </a:p>
        </p:txBody>
      </p:sp>
      <p:pic>
        <p:nvPicPr>
          <p:cNvPr id="3" name="Picture 2">
            <a:extLst>
              <a:ext uri="{FF2B5EF4-FFF2-40B4-BE49-F238E27FC236}">
                <a16:creationId xmlns:a16="http://schemas.microsoft.com/office/drawing/2014/main" id="{01D6A727-6D1E-B4A9-7526-E92E68DDE3AE}"/>
              </a:ext>
            </a:extLst>
          </p:cNvPr>
          <p:cNvPicPr>
            <a:picLocks noChangeAspect="1"/>
          </p:cNvPicPr>
          <p:nvPr/>
        </p:nvPicPr>
        <p:blipFill>
          <a:blip r:embed="rId3"/>
          <a:stretch>
            <a:fillRect/>
          </a:stretch>
        </p:blipFill>
        <p:spPr>
          <a:xfrm>
            <a:off x="1919934" y="3429000"/>
            <a:ext cx="8807381" cy="2147125"/>
          </a:xfrm>
          <a:prstGeom prst="rect">
            <a:avLst/>
          </a:prstGeom>
        </p:spPr>
      </p:pic>
    </p:spTree>
    <p:extLst>
      <p:ext uri="{BB962C8B-B14F-4D97-AF65-F5344CB8AC3E}">
        <p14:creationId xmlns:p14="http://schemas.microsoft.com/office/powerpoint/2010/main" val="15012301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2287B9-2EA2-3A17-5BFF-0D82C90E0766}"/>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916D2A0C-6966-9467-4AD3-136B61FA2C49}"/>
              </a:ext>
            </a:extLst>
          </p:cNvPr>
          <p:cNvSpPr>
            <a:spLocks noGrp="1"/>
          </p:cNvSpPr>
          <p:nvPr>
            <p:ph type="title"/>
          </p:nvPr>
        </p:nvSpPr>
        <p:spPr>
          <a:xfrm>
            <a:off x="838200" y="18255"/>
            <a:ext cx="10515600" cy="1325563"/>
          </a:xfrm>
        </p:spPr>
        <p:txBody>
          <a:bodyPr>
            <a:normAutofit/>
          </a:bodyPr>
          <a:lstStyle/>
          <a:p>
            <a:r>
              <a:rPr lang="en-GB" dirty="0"/>
              <a:t>Pathway 1: Staffing</a:t>
            </a:r>
          </a:p>
        </p:txBody>
      </p:sp>
      <p:sp>
        <p:nvSpPr>
          <p:cNvPr id="2" name="Content Placeholder 1">
            <a:extLst>
              <a:ext uri="{FF2B5EF4-FFF2-40B4-BE49-F238E27FC236}">
                <a16:creationId xmlns:a16="http://schemas.microsoft.com/office/drawing/2014/main" id="{5372B5B9-F539-7C40-4459-53DD367CCF1D}"/>
              </a:ext>
            </a:extLst>
          </p:cNvPr>
          <p:cNvSpPr>
            <a:spLocks noGrp="1"/>
          </p:cNvSpPr>
          <p:nvPr>
            <p:ph idx="1"/>
          </p:nvPr>
        </p:nvSpPr>
        <p:spPr>
          <a:xfrm>
            <a:off x="838200" y="1444336"/>
            <a:ext cx="10515600" cy="5112328"/>
          </a:xfrm>
        </p:spPr>
        <p:txBody>
          <a:bodyPr/>
          <a:lstStyle/>
          <a:p>
            <a:r>
              <a:rPr lang="en-US" dirty="0"/>
              <a:t>Staffing diagnostic focused on three key preconditions: </a:t>
            </a:r>
          </a:p>
          <a:p>
            <a:pPr lvl="1"/>
            <a:r>
              <a:rPr lang="en-US" dirty="0"/>
              <a:t>Ability to recruit quality candidates</a:t>
            </a:r>
          </a:p>
          <a:p>
            <a:pPr lvl="1"/>
            <a:r>
              <a:rPr lang="en-US" dirty="0"/>
              <a:t>Maintaining an adequate pool of workers to fill supply chain roles</a:t>
            </a:r>
          </a:p>
          <a:p>
            <a:pPr lvl="1"/>
            <a:r>
              <a:rPr lang="en-US" dirty="0"/>
              <a:t>Securing sufficient budget to fund required positions</a:t>
            </a:r>
          </a:p>
          <a:p>
            <a:endParaRPr lang="en-US" dirty="0"/>
          </a:p>
        </p:txBody>
      </p:sp>
      <p:pic>
        <p:nvPicPr>
          <p:cNvPr id="3" name="Picture 2">
            <a:extLst>
              <a:ext uri="{FF2B5EF4-FFF2-40B4-BE49-F238E27FC236}">
                <a16:creationId xmlns:a16="http://schemas.microsoft.com/office/drawing/2014/main" id="{E214E8CE-0155-3EB7-BBD2-B59884F940E6}"/>
              </a:ext>
            </a:extLst>
          </p:cNvPr>
          <p:cNvPicPr>
            <a:picLocks noChangeAspect="1"/>
          </p:cNvPicPr>
          <p:nvPr/>
        </p:nvPicPr>
        <p:blipFill>
          <a:blip r:embed="rId3"/>
          <a:stretch>
            <a:fillRect/>
          </a:stretch>
        </p:blipFill>
        <p:spPr>
          <a:xfrm>
            <a:off x="1176575" y="3506693"/>
            <a:ext cx="9949736" cy="1778000"/>
          </a:xfrm>
          <a:prstGeom prst="rect">
            <a:avLst/>
          </a:prstGeom>
        </p:spPr>
      </p:pic>
    </p:spTree>
    <p:extLst>
      <p:ext uri="{BB962C8B-B14F-4D97-AF65-F5344CB8AC3E}">
        <p14:creationId xmlns:p14="http://schemas.microsoft.com/office/powerpoint/2010/main" val="10200770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635F6E-B4E0-D157-8FDC-C169AB434CF5}"/>
              </a:ext>
            </a:extLst>
          </p:cNvPr>
          <p:cNvSpPr>
            <a:spLocks noGrp="1"/>
          </p:cNvSpPr>
          <p:nvPr>
            <p:ph type="title"/>
          </p:nvPr>
        </p:nvSpPr>
        <p:spPr>
          <a:xfrm>
            <a:off x="838200" y="365125"/>
            <a:ext cx="10515600" cy="1325563"/>
          </a:xfrm>
        </p:spPr>
        <p:txBody>
          <a:bodyPr>
            <a:normAutofit/>
          </a:bodyPr>
          <a:lstStyle/>
          <a:p>
            <a:r>
              <a:rPr lang="en-US" dirty="0"/>
              <a:t>Top 15 Recommendations </a:t>
            </a:r>
          </a:p>
        </p:txBody>
      </p:sp>
      <p:graphicFrame>
        <p:nvGraphicFramePr>
          <p:cNvPr id="12" name="Table 11">
            <a:extLst>
              <a:ext uri="{FF2B5EF4-FFF2-40B4-BE49-F238E27FC236}">
                <a16:creationId xmlns:a16="http://schemas.microsoft.com/office/drawing/2014/main" id="{499E1912-46C9-CE5D-5914-BF1CBB22F4C8}"/>
              </a:ext>
            </a:extLst>
          </p:cNvPr>
          <p:cNvGraphicFramePr>
            <a:graphicFrameLocks noGrp="1"/>
          </p:cNvGraphicFramePr>
          <p:nvPr>
            <p:extLst>
              <p:ext uri="{D42A27DB-BD31-4B8C-83A1-F6EECF244321}">
                <p14:modId xmlns:p14="http://schemas.microsoft.com/office/powerpoint/2010/main" val="2960384940"/>
              </p:ext>
            </p:extLst>
          </p:nvPr>
        </p:nvGraphicFramePr>
        <p:xfrm>
          <a:off x="778511" y="1696878"/>
          <a:ext cx="9036813" cy="4330546"/>
        </p:xfrm>
        <a:graphic>
          <a:graphicData uri="http://schemas.openxmlformats.org/drawingml/2006/table">
            <a:tbl>
              <a:tblPr/>
              <a:tblGrid>
                <a:gridCol w="803888">
                  <a:extLst>
                    <a:ext uri="{9D8B030D-6E8A-4147-A177-3AD203B41FA5}">
                      <a16:colId xmlns:a16="http://schemas.microsoft.com/office/drawing/2014/main" val="3448679602"/>
                    </a:ext>
                  </a:extLst>
                </a:gridCol>
                <a:gridCol w="4657008">
                  <a:extLst>
                    <a:ext uri="{9D8B030D-6E8A-4147-A177-3AD203B41FA5}">
                      <a16:colId xmlns:a16="http://schemas.microsoft.com/office/drawing/2014/main" val="3158280013"/>
                    </a:ext>
                  </a:extLst>
                </a:gridCol>
                <a:gridCol w="291063">
                  <a:extLst>
                    <a:ext uri="{9D8B030D-6E8A-4147-A177-3AD203B41FA5}">
                      <a16:colId xmlns:a16="http://schemas.microsoft.com/office/drawing/2014/main" val="3176789786"/>
                    </a:ext>
                  </a:extLst>
                </a:gridCol>
                <a:gridCol w="2577987">
                  <a:extLst>
                    <a:ext uri="{9D8B030D-6E8A-4147-A177-3AD203B41FA5}">
                      <a16:colId xmlns:a16="http://schemas.microsoft.com/office/drawing/2014/main" val="1990063789"/>
                    </a:ext>
                  </a:extLst>
                </a:gridCol>
                <a:gridCol w="706867">
                  <a:extLst>
                    <a:ext uri="{9D8B030D-6E8A-4147-A177-3AD203B41FA5}">
                      <a16:colId xmlns:a16="http://schemas.microsoft.com/office/drawing/2014/main" val="2103238100"/>
                    </a:ext>
                  </a:extLst>
                </a:gridCol>
              </a:tblGrid>
              <a:tr h="254738">
                <a:tc>
                  <a:txBody>
                    <a:bodyPr/>
                    <a:lstStyle/>
                    <a:p>
                      <a:pPr algn="l" fontAlgn="b"/>
                      <a:r>
                        <a:rPr lang="en-US" sz="1100" b="0" i="0" u="none" strike="noStrike">
                          <a:solidFill>
                            <a:srgbClr val="000000"/>
                          </a:solidFill>
                          <a:effectLst/>
                          <a:latin typeface="Calibri" panose="020F0502020204030204" pitchFamily="34" charset="0"/>
                        </a:rPr>
                        <a:t> </a:t>
                      </a:r>
                    </a:p>
                  </a:txBody>
                  <a:tcPr marL="6350" marR="6350" marT="6350" marB="0" anchor="b">
                    <a:lnL>
                      <a:noFill/>
                    </a:lnL>
                    <a:lnR>
                      <a:noFill/>
                    </a:lnR>
                    <a:lnT>
                      <a:noFill/>
                    </a:lnT>
                    <a:lnB>
                      <a:noFill/>
                    </a:lnB>
                    <a:solidFill>
                      <a:srgbClr val="EEECE1"/>
                    </a:solidFill>
                  </a:tcPr>
                </a:tc>
                <a:tc>
                  <a:txBody>
                    <a:bodyPr/>
                    <a:lstStyle/>
                    <a:p>
                      <a:pPr algn="l" fontAlgn="b"/>
                      <a:r>
                        <a:rPr lang="en-US" sz="1100" b="0" i="0" u="none" strike="noStrike" dirty="0">
                          <a:solidFill>
                            <a:srgbClr val="C00000"/>
                          </a:solidFill>
                          <a:effectLst/>
                          <a:latin typeface="Calibri" panose="020F0502020204030204" pitchFamily="34" charset="0"/>
                        </a:rPr>
                        <a:t> </a:t>
                      </a:r>
                    </a:p>
                  </a:txBody>
                  <a:tcPr marL="6350" marR="6350" marT="6350" marB="0" anchor="b">
                    <a:lnL>
                      <a:noFill/>
                    </a:lnL>
                    <a:lnR>
                      <a:noFill/>
                    </a:lnR>
                    <a:lnT>
                      <a:noFill/>
                    </a:lnT>
                    <a:lnB>
                      <a:noFill/>
                    </a:lnB>
                    <a:solidFill>
                      <a:srgbClr val="EEECE1"/>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6350" marR="6350" marT="6350" marB="0" anchor="b">
                    <a:lnL>
                      <a:noFill/>
                    </a:lnL>
                    <a:lnR>
                      <a:noFill/>
                    </a:lnR>
                    <a:lnT>
                      <a:noFill/>
                    </a:lnT>
                    <a:lnB>
                      <a:noFill/>
                    </a:lnB>
                    <a:solidFill>
                      <a:srgbClr val="EEECE1"/>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6350" marR="6350" marT="6350" marB="0" anchor="b">
                    <a:lnL>
                      <a:noFill/>
                    </a:lnL>
                    <a:lnR>
                      <a:noFill/>
                    </a:lnR>
                    <a:lnT>
                      <a:noFill/>
                    </a:lnT>
                    <a:lnB>
                      <a:noFill/>
                    </a:lnB>
                    <a:solidFill>
                      <a:srgbClr val="EEECE1"/>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6350" marR="6350" marT="6350" marB="0" anchor="b">
                    <a:lnL>
                      <a:noFill/>
                    </a:lnL>
                    <a:lnR>
                      <a:noFill/>
                    </a:lnR>
                    <a:lnT>
                      <a:noFill/>
                    </a:lnT>
                    <a:lnB>
                      <a:noFill/>
                    </a:lnB>
                    <a:solidFill>
                      <a:srgbClr val="EEECE1"/>
                    </a:solidFill>
                  </a:tcPr>
                </a:tc>
                <a:extLst>
                  <a:ext uri="{0D108BD9-81ED-4DB2-BD59-A6C34878D82A}">
                    <a16:rowId xmlns:a16="http://schemas.microsoft.com/office/drawing/2014/main" val="1616878074"/>
                  </a:ext>
                </a:extLst>
              </a:tr>
              <a:tr h="254738">
                <a:tc>
                  <a:txBody>
                    <a:bodyPr/>
                    <a:lstStyle/>
                    <a:p>
                      <a:pPr algn="ctr" fontAlgn="b"/>
                      <a:r>
                        <a:rPr lang="en-US" sz="1500" b="1" kern="1200" dirty="0">
                          <a:solidFill>
                            <a:schemeClr val="tx1"/>
                          </a:solidFill>
                          <a:latin typeface="+mn-lt"/>
                          <a:ea typeface="+mn-ea"/>
                          <a:cs typeface="+mn-cs"/>
                        </a:rPr>
                        <a:t>Priority</a:t>
                      </a:r>
                    </a:p>
                  </a:txBody>
                  <a:tcPr marL="6350" marR="6350" marT="6350" marB="0" anchor="b">
                    <a:lnL>
                      <a:noFill/>
                    </a:lnL>
                    <a:lnR>
                      <a:noFill/>
                    </a:lnR>
                    <a:lnT>
                      <a:noFill/>
                    </a:lnT>
                    <a:lnB>
                      <a:noFill/>
                    </a:lnB>
                    <a:solidFill>
                      <a:srgbClr val="EEECE1"/>
                    </a:solidFill>
                  </a:tcPr>
                </a:tc>
                <a:tc>
                  <a:txBody>
                    <a:bodyPr/>
                    <a:lstStyle/>
                    <a:p>
                      <a:pPr algn="l" fontAlgn="b"/>
                      <a:r>
                        <a:rPr lang="en-US" sz="1500" b="1" kern="1200" dirty="0">
                          <a:solidFill>
                            <a:schemeClr val="tx1"/>
                          </a:solidFill>
                          <a:latin typeface="+mn-lt"/>
                          <a:ea typeface="+mn-ea"/>
                          <a:cs typeface="+mn-cs"/>
                        </a:rPr>
                        <a:t>Short Description</a:t>
                      </a:r>
                    </a:p>
                  </a:txBody>
                  <a:tcPr marL="6350" marR="6350" marT="6350" marB="0" anchor="b">
                    <a:lnL>
                      <a:noFill/>
                    </a:lnL>
                    <a:lnR>
                      <a:noFill/>
                    </a:lnR>
                    <a:lnT>
                      <a:noFill/>
                    </a:lnT>
                    <a:lnB>
                      <a:noFill/>
                    </a:lnB>
                    <a:solidFill>
                      <a:srgbClr val="EEECE1"/>
                    </a:solidFill>
                  </a:tcPr>
                </a:tc>
                <a:tc>
                  <a:txBody>
                    <a:bodyPr/>
                    <a:lstStyle/>
                    <a:p>
                      <a:pPr algn="l" fontAlgn="b"/>
                      <a:r>
                        <a:rPr lang="en-US" sz="1500" b="1" kern="1200" dirty="0">
                          <a:solidFill>
                            <a:schemeClr val="tx1"/>
                          </a:solidFill>
                          <a:latin typeface="+mn-lt"/>
                          <a:ea typeface="+mn-ea"/>
                          <a:cs typeface="+mn-cs"/>
                        </a:rPr>
                        <a:t> </a:t>
                      </a:r>
                    </a:p>
                  </a:txBody>
                  <a:tcPr marL="6350" marR="6350" marT="6350" marB="0" anchor="b">
                    <a:lnL>
                      <a:noFill/>
                    </a:lnL>
                    <a:lnR>
                      <a:noFill/>
                    </a:lnR>
                    <a:lnT>
                      <a:noFill/>
                    </a:lnT>
                    <a:lnB w="6350" cap="flat" cmpd="sng" algn="ctr">
                      <a:solidFill>
                        <a:srgbClr val="EEECE1"/>
                      </a:solidFill>
                      <a:prstDash val="solid"/>
                      <a:round/>
                      <a:headEnd type="none" w="med" len="med"/>
                      <a:tailEnd type="none" w="med" len="med"/>
                    </a:lnB>
                    <a:solidFill>
                      <a:srgbClr val="EEECE1"/>
                    </a:solidFill>
                  </a:tcPr>
                </a:tc>
                <a:tc>
                  <a:txBody>
                    <a:bodyPr/>
                    <a:lstStyle/>
                    <a:p>
                      <a:pPr algn="l" fontAlgn="b"/>
                      <a:r>
                        <a:rPr lang="en-US" sz="1500" b="1" kern="1200" dirty="0">
                          <a:solidFill>
                            <a:schemeClr val="tx1"/>
                          </a:solidFill>
                          <a:latin typeface="+mn-lt"/>
                          <a:ea typeface="+mn-ea"/>
                          <a:cs typeface="+mn-cs"/>
                        </a:rPr>
                        <a:t>Relative Score</a:t>
                      </a:r>
                    </a:p>
                  </a:txBody>
                  <a:tcPr marL="6350" marR="6350" marT="6350" marB="0" anchor="b">
                    <a:lnL>
                      <a:noFill/>
                    </a:lnL>
                    <a:lnR>
                      <a:noFill/>
                    </a:lnR>
                    <a:lnT>
                      <a:noFill/>
                    </a:lnT>
                    <a:lnB>
                      <a:noFill/>
                    </a:lnB>
                    <a:solidFill>
                      <a:srgbClr val="EEECE1"/>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6350" marR="6350" marT="6350" marB="0" anchor="b">
                    <a:lnL>
                      <a:noFill/>
                    </a:lnL>
                    <a:lnR>
                      <a:noFill/>
                    </a:lnR>
                    <a:lnT>
                      <a:noFill/>
                    </a:lnT>
                    <a:lnB>
                      <a:noFill/>
                    </a:lnB>
                    <a:solidFill>
                      <a:srgbClr val="EEECE1"/>
                    </a:solidFill>
                  </a:tcPr>
                </a:tc>
                <a:extLst>
                  <a:ext uri="{0D108BD9-81ED-4DB2-BD59-A6C34878D82A}">
                    <a16:rowId xmlns:a16="http://schemas.microsoft.com/office/drawing/2014/main" val="3573845804"/>
                  </a:ext>
                </a:extLst>
              </a:tr>
              <a:tr h="254738">
                <a:tc>
                  <a:txBody>
                    <a:bodyPr/>
                    <a:lstStyle/>
                    <a:p>
                      <a:pPr algn="ctr" fontAlgn="b"/>
                      <a:r>
                        <a:rPr lang="en-US" sz="1400" b="0" i="0" u="none" strike="noStrike" dirty="0">
                          <a:solidFill>
                            <a:srgbClr val="000000"/>
                          </a:solidFill>
                          <a:effectLst/>
                          <a:latin typeface="+mj-lt"/>
                        </a:rPr>
                        <a:t>1</a:t>
                      </a:r>
                    </a:p>
                  </a:txBody>
                  <a:tcPr marL="6350" marR="6350" marT="6350" marB="0" anchor="b">
                    <a:lnL>
                      <a:noFill/>
                    </a:lnL>
                    <a:lnR>
                      <a:noFill/>
                    </a:lnR>
                    <a:lnT>
                      <a:noFill/>
                    </a:lnT>
                    <a:lnB>
                      <a:noFill/>
                    </a:lnB>
                    <a:solidFill>
                      <a:srgbClr val="EEECE1"/>
                    </a:solidFill>
                  </a:tcPr>
                </a:tc>
                <a:tc>
                  <a:txBody>
                    <a:bodyPr/>
                    <a:lstStyle/>
                    <a:p>
                      <a:pPr algn="l" fontAlgn="b"/>
                      <a:r>
                        <a:rPr lang="en-US" sz="1400" b="0" i="0" u="none" strike="noStrike" dirty="0">
                          <a:solidFill>
                            <a:srgbClr val="000000"/>
                          </a:solidFill>
                          <a:effectLst/>
                          <a:latin typeface="+mj-lt"/>
                        </a:rPr>
                        <a:t>Conduct workplace solution-focused leadership coaching</a:t>
                      </a:r>
                    </a:p>
                  </a:txBody>
                  <a:tcPr marL="6350" marR="6350" marT="6350" marB="0" anchor="b">
                    <a:lnL>
                      <a:noFill/>
                    </a:lnL>
                    <a:lnR>
                      <a:noFill/>
                    </a:lnR>
                    <a:lnT>
                      <a:noFill/>
                    </a:lnT>
                    <a:lnB>
                      <a:noFill/>
                    </a:lnB>
                    <a:solidFill>
                      <a:srgbClr val="EEECE1"/>
                    </a:solidFill>
                  </a:tcPr>
                </a:tc>
                <a:tc>
                  <a:txBody>
                    <a:bodyPr/>
                    <a:lstStyle/>
                    <a:p>
                      <a:pPr algn="l" fontAlgn="b"/>
                      <a:r>
                        <a:rPr lang="en-US" sz="1400" b="0" i="0" u="none" strike="noStrike" dirty="0">
                          <a:solidFill>
                            <a:srgbClr val="000000"/>
                          </a:solidFill>
                          <a:effectLst/>
                          <a:latin typeface="+mj-lt"/>
                        </a:rPr>
                        <a:t> </a:t>
                      </a:r>
                    </a:p>
                  </a:txBody>
                  <a:tcPr marL="6350" marR="6350" marT="6350" marB="0" anchor="b">
                    <a:lnL w="6350" cap="flat" cmpd="sng" algn="ctr">
                      <a:noFill/>
                      <a:prstDash val="solid"/>
                      <a:round/>
                      <a:headEnd type="none" w="med" len="med"/>
                      <a:tailEnd type="none" w="med" len="med"/>
                    </a:lnL>
                    <a:lnR w="6350" cap="flat" cmpd="sng" algn="ctr">
                      <a:solidFill>
                        <a:srgbClr val="EEECE1"/>
                      </a:solidFill>
                      <a:prstDash val="solid"/>
                      <a:round/>
                      <a:headEnd type="none" w="med" len="med"/>
                      <a:tailEnd type="none" w="med" len="med"/>
                    </a:lnR>
                    <a:lnT w="6350" cap="flat" cmpd="sng" algn="ctr">
                      <a:solidFill>
                        <a:srgbClr val="EEECE1"/>
                      </a:solidFill>
                      <a:prstDash val="solid"/>
                      <a:round/>
                      <a:headEnd type="none" w="med" len="med"/>
                      <a:tailEnd type="none" w="med" len="med"/>
                    </a:lnT>
                    <a:lnB w="6350" cap="flat" cmpd="sng" algn="ctr">
                      <a:solidFill>
                        <a:srgbClr val="EEECE1"/>
                      </a:solidFill>
                      <a:prstDash val="solid"/>
                      <a:round/>
                      <a:headEnd type="none" w="med" len="med"/>
                      <a:tailEnd type="none" w="med" len="med"/>
                    </a:lnB>
                    <a:solidFill>
                      <a:srgbClr val="B8CCE4"/>
                    </a:solidFill>
                  </a:tcPr>
                </a:tc>
                <a:tc>
                  <a:txBody>
                    <a:bodyPr/>
                    <a:lstStyle/>
                    <a:p>
                      <a:pPr algn="l" fontAlgn="b"/>
                      <a:r>
                        <a:rPr lang="en-US" sz="1400" b="0" i="0" u="none" strike="noStrike">
                          <a:solidFill>
                            <a:srgbClr val="000000"/>
                          </a:solidFill>
                          <a:effectLst/>
                          <a:latin typeface="+mj-lt"/>
                        </a:rPr>
                        <a:t>100%</a:t>
                      </a:r>
                    </a:p>
                  </a:txBody>
                  <a:tcPr marL="6350" marR="6350" marT="6350" marB="0" anchor="b">
                    <a:lnL w="6350" cap="flat" cmpd="sng" algn="ctr">
                      <a:solidFill>
                        <a:srgbClr val="EEECE1"/>
                      </a:solidFill>
                      <a:prstDash val="solid"/>
                      <a:round/>
                      <a:headEnd type="none" w="med" len="med"/>
                      <a:tailEnd type="none" w="med" len="med"/>
                    </a:lnL>
                    <a:lnR>
                      <a:noFill/>
                    </a:lnR>
                    <a:lnT>
                      <a:noFill/>
                    </a:lnT>
                    <a:lnB>
                      <a:noFill/>
                    </a:lnB>
                    <a:solidFill>
                      <a:srgbClr val="EEECE1"/>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6350" marR="6350" marT="6350" marB="0" anchor="b">
                    <a:lnL>
                      <a:noFill/>
                    </a:lnL>
                    <a:lnR>
                      <a:noFill/>
                    </a:lnR>
                    <a:lnT>
                      <a:noFill/>
                    </a:lnT>
                    <a:lnB>
                      <a:noFill/>
                    </a:lnB>
                    <a:solidFill>
                      <a:srgbClr val="EEECE1"/>
                    </a:solidFill>
                  </a:tcPr>
                </a:tc>
                <a:extLst>
                  <a:ext uri="{0D108BD9-81ED-4DB2-BD59-A6C34878D82A}">
                    <a16:rowId xmlns:a16="http://schemas.microsoft.com/office/drawing/2014/main" val="3238905333"/>
                  </a:ext>
                </a:extLst>
              </a:tr>
              <a:tr h="254738">
                <a:tc>
                  <a:txBody>
                    <a:bodyPr/>
                    <a:lstStyle/>
                    <a:p>
                      <a:pPr algn="ctr" fontAlgn="b"/>
                      <a:r>
                        <a:rPr lang="en-US" sz="1400" b="0" i="0" u="none" strike="noStrike">
                          <a:solidFill>
                            <a:srgbClr val="000000"/>
                          </a:solidFill>
                          <a:effectLst/>
                          <a:latin typeface="+mj-lt"/>
                        </a:rPr>
                        <a:t>2</a:t>
                      </a:r>
                    </a:p>
                  </a:txBody>
                  <a:tcPr marL="6350" marR="6350" marT="6350" marB="0" anchor="b">
                    <a:lnL>
                      <a:noFill/>
                    </a:lnL>
                    <a:lnR>
                      <a:noFill/>
                    </a:lnR>
                    <a:lnT>
                      <a:noFill/>
                    </a:lnT>
                    <a:lnB>
                      <a:noFill/>
                    </a:lnB>
                    <a:solidFill>
                      <a:srgbClr val="EEECE1"/>
                    </a:solidFill>
                  </a:tcPr>
                </a:tc>
                <a:tc>
                  <a:txBody>
                    <a:bodyPr/>
                    <a:lstStyle/>
                    <a:p>
                      <a:pPr algn="l" fontAlgn="b"/>
                      <a:r>
                        <a:rPr lang="en-US" sz="1400" b="0" i="0" u="none" strike="noStrike" dirty="0">
                          <a:solidFill>
                            <a:srgbClr val="000000"/>
                          </a:solidFill>
                          <a:effectLst/>
                          <a:latin typeface="+mj-lt"/>
                        </a:rPr>
                        <a:t>Train supervisors in workplace policy enforcement</a:t>
                      </a:r>
                    </a:p>
                  </a:txBody>
                  <a:tcPr marL="6350" marR="6350" marT="6350" marB="0" anchor="b">
                    <a:lnL>
                      <a:noFill/>
                    </a:lnL>
                    <a:lnR>
                      <a:noFill/>
                    </a:lnR>
                    <a:lnT>
                      <a:noFill/>
                    </a:lnT>
                    <a:lnB>
                      <a:noFill/>
                    </a:lnB>
                    <a:solidFill>
                      <a:srgbClr val="EEECE1"/>
                    </a:solidFill>
                  </a:tcPr>
                </a:tc>
                <a:tc>
                  <a:txBody>
                    <a:bodyPr/>
                    <a:lstStyle/>
                    <a:p>
                      <a:pPr algn="l" fontAlgn="b"/>
                      <a:r>
                        <a:rPr lang="en-US" sz="1400" b="0" i="0" u="none" strike="noStrike">
                          <a:solidFill>
                            <a:srgbClr val="000000"/>
                          </a:solidFill>
                          <a:effectLst/>
                          <a:latin typeface="+mj-lt"/>
                        </a:rPr>
                        <a:t> </a:t>
                      </a:r>
                    </a:p>
                  </a:txBody>
                  <a:tcPr marL="6350" marR="6350" marT="6350" marB="0" anchor="b">
                    <a:lnL w="6350" cap="flat" cmpd="sng" algn="ctr">
                      <a:noFill/>
                      <a:prstDash val="solid"/>
                      <a:round/>
                      <a:headEnd type="none" w="med" len="med"/>
                      <a:tailEnd type="none" w="med" len="med"/>
                    </a:lnL>
                    <a:lnR w="6350" cap="flat" cmpd="sng" algn="ctr">
                      <a:solidFill>
                        <a:srgbClr val="EEECE1"/>
                      </a:solidFill>
                      <a:prstDash val="solid"/>
                      <a:round/>
                      <a:headEnd type="none" w="med" len="med"/>
                      <a:tailEnd type="none" w="med" len="med"/>
                    </a:lnR>
                    <a:lnT w="6350" cap="flat" cmpd="sng" algn="ctr">
                      <a:solidFill>
                        <a:srgbClr val="EEECE1"/>
                      </a:solidFill>
                      <a:prstDash val="solid"/>
                      <a:round/>
                      <a:headEnd type="none" w="med" len="med"/>
                      <a:tailEnd type="none" w="med" len="med"/>
                    </a:lnT>
                    <a:lnB w="6350" cap="flat" cmpd="sng" algn="ctr">
                      <a:solidFill>
                        <a:srgbClr val="EEECE1"/>
                      </a:solidFill>
                      <a:prstDash val="solid"/>
                      <a:round/>
                      <a:headEnd type="none" w="med" len="med"/>
                      <a:tailEnd type="none" w="med" len="med"/>
                    </a:lnB>
                    <a:solidFill>
                      <a:srgbClr val="B8CCE4"/>
                    </a:solidFill>
                  </a:tcPr>
                </a:tc>
                <a:tc>
                  <a:txBody>
                    <a:bodyPr/>
                    <a:lstStyle/>
                    <a:p>
                      <a:pPr algn="l" fontAlgn="b"/>
                      <a:r>
                        <a:rPr lang="en-US" sz="1400" b="0" i="0" u="none" strike="noStrike">
                          <a:solidFill>
                            <a:srgbClr val="000000"/>
                          </a:solidFill>
                          <a:effectLst/>
                          <a:latin typeface="+mj-lt"/>
                        </a:rPr>
                        <a:t>93%</a:t>
                      </a:r>
                    </a:p>
                  </a:txBody>
                  <a:tcPr marL="6350" marR="6350" marT="6350" marB="0" anchor="b">
                    <a:lnL w="6350" cap="flat" cmpd="sng" algn="ctr">
                      <a:solidFill>
                        <a:srgbClr val="EEECE1"/>
                      </a:solidFill>
                      <a:prstDash val="solid"/>
                      <a:round/>
                      <a:headEnd type="none" w="med" len="med"/>
                      <a:tailEnd type="none" w="med" len="med"/>
                    </a:lnL>
                    <a:lnR>
                      <a:noFill/>
                    </a:lnR>
                    <a:lnT>
                      <a:noFill/>
                    </a:lnT>
                    <a:lnB>
                      <a:noFill/>
                    </a:lnB>
                    <a:solidFill>
                      <a:srgbClr val="EEECE1"/>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6350" marR="6350" marT="6350" marB="0" anchor="b">
                    <a:lnL>
                      <a:noFill/>
                    </a:lnL>
                    <a:lnR>
                      <a:noFill/>
                    </a:lnR>
                    <a:lnT>
                      <a:noFill/>
                    </a:lnT>
                    <a:lnB>
                      <a:noFill/>
                    </a:lnB>
                    <a:solidFill>
                      <a:srgbClr val="EEECE1"/>
                    </a:solidFill>
                  </a:tcPr>
                </a:tc>
                <a:extLst>
                  <a:ext uri="{0D108BD9-81ED-4DB2-BD59-A6C34878D82A}">
                    <a16:rowId xmlns:a16="http://schemas.microsoft.com/office/drawing/2014/main" val="2250130347"/>
                  </a:ext>
                </a:extLst>
              </a:tr>
              <a:tr h="254738">
                <a:tc>
                  <a:txBody>
                    <a:bodyPr/>
                    <a:lstStyle/>
                    <a:p>
                      <a:pPr algn="ctr" fontAlgn="b"/>
                      <a:r>
                        <a:rPr lang="en-US" sz="1400" b="0" i="0" u="none" strike="noStrike">
                          <a:solidFill>
                            <a:srgbClr val="000000"/>
                          </a:solidFill>
                          <a:effectLst/>
                          <a:latin typeface="+mj-lt"/>
                        </a:rPr>
                        <a:t>3</a:t>
                      </a:r>
                    </a:p>
                  </a:txBody>
                  <a:tcPr marL="6350" marR="6350" marT="6350" marB="0" anchor="b">
                    <a:lnL>
                      <a:noFill/>
                    </a:lnL>
                    <a:lnR>
                      <a:noFill/>
                    </a:lnR>
                    <a:lnT>
                      <a:noFill/>
                    </a:lnT>
                    <a:lnB>
                      <a:noFill/>
                    </a:lnB>
                    <a:solidFill>
                      <a:srgbClr val="EEECE1"/>
                    </a:solidFill>
                  </a:tcPr>
                </a:tc>
                <a:tc>
                  <a:txBody>
                    <a:bodyPr/>
                    <a:lstStyle/>
                    <a:p>
                      <a:pPr algn="l" fontAlgn="b"/>
                      <a:r>
                        <a:rPr lang="en-US" sz="1400" b="0" i="0" u="none" strike="noStrike" dirty="0">
                          <a:solidFill>
                            <a:srgbClr val="000000"/>
                          </a:solidFill>
                          <a:effectLst/>
                          <a:latin typeface="+mj-lt"/>
                        </a:rPr>
                        <a:t>Improve mentoring programs to address competency gaps</a:t>
                      </a:r>
                    </a:p>
                  </a:txBody>
                  <a:tcPr marL="6350" marR="6350" marT="6350" marB="0" anchor="b">
                    <a:lnL>
                      <a:noFill/>
                    </a:lnL>
                    <a:lnR>
                      <a:noFill/>
                    </a:lnR>
                    <a:lnT>
                      <a:noFill/>
                    </a:lnT>
                    <a:lnB>
                      <a:noFill/>
                    </a:lnB>
                    <a:solidFill>
                      <a:srgbClr val="EEECE1"/>
                    </a:solidFill>
                  </a:tcPr>
                </a:tc>
                <a:tc>
                  <a:txBody>
                    <a:bodyPr/>
                    <a:lstStyle/>
                    <a:p>
                      <a:pPr algn="l" fontAlgn="b"/>
                      <a:r>
                        <a:rPr lang="en-US" sz="1400" b="0" i="0" u="none" strike="noStrike">
                          <a:solidFill>
                            <a:srgbClr val="000000"/>
                          </a:solidFill>
                          <a:effectLst/>
                          <a:latin typeface="+mj-lt"/>
                        </a:rPr>
                        <a:t> </a:t>
                      </a:r>
                    </a:p>
                  </a:txBody>
                  <a:tcPr marL="6350" marR="6350" marT="6350" marB="0" anchor="b">
                    <a:lnL w="6350" cap="flat" cmpd="sng" algn="ctr">
                      <a:noFill/>
                      <a:prstDash val="solid"/>
                      <a:round/>
                      <a:headEnd type="none" w="med" len="med"/>
                      <a:tailEnd type="none" w="med" len="med"/>
                    </a:lnL>
                    <a:lnR w="6350" cap="flat" cmpd="sng" algn="ctr">
                      <a:solidFill>
                        <a:srgbClr val="EEECE1"/>
                      </a:solidFill>
                      <a:prstDash val="solid"/>
                      <a:round/>
                      <a:headEnd type="none" w="med" len="med"/>
                      <a:tailEnd type="none" w="med" len="med"/>
                    </a:lnR>
                    <a:lnT w="6350" cap="flat" cmpd="sng" algn="ctr">
                      <a:solidFill>
                        <a:srgbClr val="EEECE1"/>
                      </a:solidFill>
                      <a:prstDash val="solid"/>
                      <a:round/>
                      <a:headEnd type="none" w="med" len="med"/>
                      <a:tailEnd type="none" w="med" len="med"/>
                    </a:lnT>
                    <a:lnB w="6350" cap="flat" cmpd="sng" algn="ctr">
                      <a:solidFill>
                        <a:srgbClr val="EEECE1"/>
                      </a:solidFill>
                      <a:prstDash val="solid"/>
                      <a:round/>
                      <a:headEnd type="none" w="med" len="med"/>
                      <a:tailEnd type="none" w="med" len="med"/>
                    </a:lnB>
                    <a:solidFill>
                      <a:srgbClr val="92D050"/>
                    </a:solidFill>
                  </a:tcPr>
                </a:tc>
                <a:tc>
                  <a:txBody>
                    <a:bodyPr/>
                    <a:lstStyle/>
                    <a:p>
                      <a:pPr algn="l" fontAlgn="b"/>
                      <a:r>
                        <a:rPr lang="en-US" sz="1400" b="0" i="0" u="none" strike="noStrike">
                          <a:solidFill>
                            <a:srgbClr val="000000"/>
                          </a:solidFill>
                          <a:effectLst/>
                          <a:latin typeface="+mj-lt"/>
                        </a:rPr>
                        <a:t>88%</a:t>
                      </a:r>
                    </a:p>
                  </a:txBody>
                  <a:tcPr marL="6350" marR="6350" marT="6350" marB="0" anchor="b">
                    <a:lnL w="6350" cap="flat" cmpd="sng" algn="ctr">
                      <a:solidFill>
                        <a:srgbClr val="EEECE1"/>
                      </a:solidFill>
                      <a:prstDash val="solid"/>
                      <a:round/>
                      <a:headEnd type="none" w="med" len="med"/>
                      <a:tailEnd type="none" w="med" len="med"/>
                    </a:lnL>
                    <a:lnR>
                      <a:noFill/>
                    </a:lnR>
                    <a:lnT>
                      <a:noFill/>
                    </a:lnT>
                    <a:lnB>
                      <a:noFill/>
                    </a:lnB>
                    <a:solidFill>
                      <a:srgbClr val="EEECE1"/>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6350" marR="6350" marT="6350" marB="0" anchor="b">
                    <a:lnL>
                      <a:noFill/>
                    </a:lnL>
                    <a:lnR>
                      <a:noFill/>
                    </a:lnR>
                    <a:lnT>
                      <a:noFill/>
                    </a:lnT>
                    <a:lnB>
                      <a:noFill/>
                    </a:lnB>
                    <a:solidFill>
                      <a:srgbClr val="EEECE1"/>
                    </a:solidFill>
                  </a:tcPr>
                </a:tc>
                <a:extLst>
                  <a:ext uri="{0D108BD9-81ED-4DB2-BD59-A6C34878D82A}">
                    <a16:rowId xmlns:a16="http://schemas.microsoft.com/office/drawing/2014/main" val="1187822609"/>
                  </a:ext>
                </a:extLst>
              </a:tr>
              <a:tr h="254738">
                <a:tc>
                  <a:txBody>
                    <a:bodyPr/>
                    <a:lstStyle/>
                    <a:p>
                      <a:pPr algn="ctr" fontAlgn="b"/>
                      <a:r>
                        <a:rPr lang="en-US" sz="1400" b="0" i="0" u="none" strike="noStrike">
                          <a:solidFill>
                            <a:srgbClr val="000000"/>
                          </a:solidFill>
                          <a:effectLst/>
                          <a:latin typeface="+mj-lt"/>
                        </a:rPr>
                        <a:t>4</a:t>
                      </a:r>
                    </a:p>
                  </a:txBody>
                  <a:tcPr marL="6350" marR="6350" marT="6350" marB="0" anchor="b">
                    <a:lnL>
                      <a:noFill/>
                    </a:lnL>
                    <a:lnR>
                      <a:noFill/>
                    </a:lnR>
                    <a:lnT>
                      <a:noFill/>
                    </a:lnT>
                    <a:lnB>
                      <a:noFill/>
                    </a:lnB>
                    <a:solidFill>
                      <a:srgbClr val="EEECE1"/>
                    </a:solidFill>
                  </a:tcPr>
                </a:tc>
                <a:tc>
                  <a:txBody>
                    <a:bodyPr/>
                    <a:lstStyle/>
                    <a:p>
                      <a:pPr algn="l" fontAlgn="b"/>
                      <a:r>
                        <a:rPr lang="en-US" sz="1400" b="0" i="0" u="none" strike="noStrike" dirty="0">
                          <a:solidFill>
                            <a:srgbClr val="000000"/>
                          </a:solidFill>
                          <a:effectLst/>
                          <a:latin typeface="+mj-lt"/>
                        </a:rPr>
                        <a:t>Train supervisors in workplace policy awareness</a:t>
                      </a:r>
                    </a:p>
                  </a:txBody>
                  <a:tcPr marL="6350" marR="6350" marT="6350" marB="0" anchor="b">
                    <a:lnL>
                      <a:noFill/>
                    </a:lnL>
                    <a:lnR>
                      <a:noFill/>
                    </a:lnR>
                    <a:lnT>
                      <a:noFill/>
                    </a:lnT>
                    <a:lnB>
                      <a:noFill/>
                    </a:lnB>
                    <a:solidFill>
                      <a:srgbClr val="EEECE1"/>
                    </a:solidFill>
                  </a:tcPr>
                </a:tc>
                <a:tc>
                  <a:txBody>
                    <a:bodyPr/>
                    <a:lstStyle/>
                    <a:p>
                      <a:pPr algn="l" fontAlgn="b"/>
                      <a:r>
                        <a:rPr lang="en-US" sz="1400" b="0" i="0" u="none" strike="noStrike">
                          <a:solidFill>
                            <a:srgbClr val="000000"/>
                          </a:solidFill>
                          <a:effectLst/>
                          <a:latin typeface="+mj-lt"/>
                        </a:rPr>
                        <a:t> </a:t>
                      </a:r>
                    </a:p>
                  </a:txBody>
                  <a:tcPr marL="6350" marR="6350" marT="6350" marB="0" anchor="b">
                    <a:lnL w="6350" cap="flat" cmpd="sng" algn="ctr">
                      <a:noFill/>
                      <a:prstDash val="solid"/>
                      <a:round/>
                      <a:headEnd type="none" w="med" len="med"/>
                      <a:tailEnd type="none" w="med" len="med"/>
                    </a:lnL>
                    <a:lnR w="6350" cap="flat" cmpd="sng" algn="ctr">
                      <a:solidFill>
                        <a:srgbClr val="EEECE1"/>
                      </a:solidFill>
                      <a:prstDash val="solid"/>
                      <a:round/>
                      <a:headEnd type="none" w="med" len="med"/>
                      <a:tailEnd type="none" w="med" len="med"/>
                    </a:lnR>
                    <a:lnT w="6350" cap="flat" cmpd="sng" algn="ctr">
                      <a:solidFill>
                        <a:srgbClr val="EEECE1"/>
                      </a:solidFill>
                      <a:prstDash val="solid"/>
                      <a:round/>
                      <a:headEnd type="none" w="med" len="med"/>
                      <a:tailEnd type="none" w="med" len="med"/>
                    </a:lnT>
                    <a:lnB w="6350" cap="flat" cmpd="sng" algn="ctr">
                      <a:solidFill>
                        <a:srgbClr val="EEECE1"/>
                      </a:solidFill>
                      <a:prstDash val="solid"/>
                      <a:round/>
                      <a:headEnd type="none" w="med" len="med"/>
                      <a:tailEnd type="none" w="med" len="med"/>
                    </a:lnB>
                    <a:solidFill>
                      <a:srgbClr val="B8CCE4"/>
                    </a:solidFill>
                  </a:tcPr>
                </a:tc>
                <a:tc>
                  <a:txBody>
                    <a:bodyPr/>
                    <a:lstStyle/>
                    <a:p>
                      <a:pPr algn="l" fontAlgn="b"/>
                      <a:r>
                        <a:rPr lang="en-US" sz="1400" b="0" i="0" u="none" strike="noStrike">
                          <a:solidFill>
                            <a:srgbClr val="000000"/>
                          </a:solidFill>
                          <a:effectLst/>
                          <a:latin typeface="+mj-lt"/>
                        </a:rPr>
                        <a:t>87%</a:t>
                      </a:r>
                    </a:p>
                  </a:txBody>
                  <a:tcPr marL="6350" marR="6350" marT="6350" marB="0" anchor="b">
                    <a:lnL w="6350" cap="flat" cmpd="sng" algn="ctr">
                      <a:solidFill>
                        <a:srgbClr val="EEECE1"/>
                      </a:solidFill>
                      <a:prstDash val="solid"/>
                      <a:round/>
                      <a:headEnd type="none" w="med" len="med"/>
                      <a:tailEnd type="none" w="med" len="med"/>
                    </a:lnL>
                    <a:lnR>
                      <a:noFill/>
                    </a:lnR>
                    <a:lnT>
                      <a:noFill/>
                    </a:lnT>
                    <a:lnB>
                      <a:noFill/>
                    </a:lnB>
                    <a:solidFill>
                      <a:srgbClr val="EEECE1"/>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6350" marR="6350" marT="6350" marB="0" anchor="b">
                    <a:lnL>
                      <a:noFill/>
                    </a:lnL>
                    <a:lnR>
                      <a:noFill/>
                    </a:lnR>
                    <a:lnT>
                      <a:noFill/>
                    </a:lnT>
                    <a:lnB>
                      <a:noFill/>
                    </a:lnB>
                    <a:solidFill>
                      <a:srgbClr val="EEECE1"/>
                    </a:solidFill>
                  </a:tcPr>
                </a:tc>
                <a:extLst>
                  <a:ext uri="{0D108BD9-81ED-4DB2-BD59-A6C34878D82A}">
                    <a16:rowId xmlns:a16="http://schemas.microsoft.com/office/drawing/2014/main" val="1463311663"/>
                  </a:ext>
                </a:extLst>
              </a:tr>
              <a:tr h="254738">
                <a:tc>
                  <a:txBody>
                    <a:bodyPr/>
                    <a:lstStyle/>
                    <a:p>
                      <a:pPr algn="ctr" fontAlgn="b"/>
                      <a:r>
                        <a:rPr lang="en-US" sz="1400" b="0" i="0" u="none" strike="noStrike">
                          <a:solidFill>
                            <a:srgbClr val="000000"/>
                          </a:solidFill>
                          <a:effectLst/>
                          <a:latin typeface="+mj-lt"/>
                        </a:rPr>
                        <a:t>5</a:t>
                      </a:r>
                    </a:p>
                  </a:txBody>
                  <a:tcPr marL="6350" marR="6350" marT="6350" marB="0" anchor="b">
                    <a:lnL>
                      <a:noFill/>
                    </a:lnL>
                    <a:lnR>
                      <a:noFill/>
                    </a:lnR>
                    <a:lnT>
                      <a:noFill/>
                    </a:lnT>
                    <a:lnB>
                      <a:noFill/>
                    </a:lnB>
                    <a:solidFill>
                      <a:srgbClr val="EEECE1"/>
                    </a:solidFill>
                  </a:tcPr>
                </a:tc>
                <a:tc>
                  <a:txBody>
                    <a:bodyPr/>
                    <a:lstStyle/>
                    <a:p>
                      <a:pPr algn="l" fontAlgn="b"/>
                      <a:r>
                        <a:rPr lang="en-US" sz="1400" b="0" i="0" u="none" strike="noStrike" dirty="0">
                          <a:solidFill>
                            <a:srgbClr val="000000"/>
                          </a:solidFill>
                          <a:effectLst/>
                          <a:latin typeface="+mj-lt"/>
                        </a:rPr>
                        <a:t>Improve coaching programs to address skill gaps</a:t>
                      </a:r>
                    </a:p>
                  </a:txBody>
                  <a:tcPr marL="6350" marR="6350" marT="6350" marB="0" anchor="b">
                    <a:lnL>
                      <a:noFill/>
                    </a:lnL>
                    <a:lnR>
                      <a:noFill/>
                    </a:lnR>
                    <a:lnT>
                      <a:noFill/>
                    </a:lnT>
                    <a:lnB>
                      <a:noFill/>
                    </a:lnB>
                    <a:solidFill>
                      <a:srgbClr val="EEECE1"/>
                    </a:solidFill>
                  </a:tcPr>
                </a:tc>
                <a:tc>
                  <a:txBody>
                    <a:bodyPr/>
                    <a:lstStyle/>
                    <a:p>
                      <a:pPr algn="l" fontAlgn="b"/>
                      <a:r>
                        <a:rPr lang="en-US" sz="1400" b="0" i="0" u="none" strike="noStrike">
                          <a:solidFill>
                            <a:srgbClr val="000000"/>
                          </a:solidFill>
                          <a:effectLst/>
                          <a:latin typeface="+mj-lt"/>
                        </a:rPr>
                        <a:t> </a:t>
                      </a:r>
                    </a:p>
                  </a:txBody>
                  <a:tcPr marL="6350" marR="6350" marT="6350" marB="0" anchor="b">
                    <a:lnL w="6350" cap="flat" cmpd="sng" algn="ctr">
                      <a:noFill/>
                      <a:prstDash val="solid"/>
                      <a:round/>
                      <a:headEnd type="none" w="med" len="med"/>
                      <a:tailEnd type="none" w="med" len="med"/>
                    </a:lnL>
                    <a:lnR w="6350" cap="flat" cmpd="sng" algn="ctr">
                      <a:solidFill>
                        <a:srgbClr val="EEECE1"/>
                      </a:solidFill>
                      <a:prstDash val="solid"/>
                      <a:round/>
                      <a:headEnd type="none" w="med" len="med"/>
                      <a:tailEnd type="none" w="med" len="med"/>
                    </a:lnR>
                    <a:lnT w="6350" cap="flat" cmpd="sng" algn="ctr">
                      <a:solidFill>
                        <a:srgbClr val="EEECE1"/>
                      </a:solidFill>
                      <a:prstDash val="solid"/>
                      <a:round/>
                      <a:headEnd type="none" w="med" len="med"/>
                      <a:tailEnd type="none" w="med" len="med"/>
                    </a:lnT>
                    <a:lnB w="6350" cap="flat" cmpd="sng" algn="ctr">
                      <a:solidFill>
                        <a:srgbClr val="EEECE1"/>
                      </a:solidFill>
                      <a:prstDash val="solid"/>
                      <a:round/>
                      <a:headEnd type="none" w="med" len="med"/>
                      <a:tailEnd type="none" w="med" len="med"/>
                    </a:lnB>
                    <a:solidFill>
                      <a:srgbClr val="92D050"/>
                    </a:solidFill>
                  </a:tcPr>
                </a:tc>
                <a:tc>
                  <a:txBody>
                    <a:bodyPr/>
                    <a:lstStyle/>
                    <a:p>
                      <a:pPr algn="l" fontAlgn="b"/>
                      <a:r>
                        <a:rPr lang="en-US" sz="1400" b="0" i="0" u="none" strike="noStrike">
                          <a:solidFill>
                            <a:srgbClr val="000000"/>
                          </a:solidFill>
                          <a:effectLst/>
                          <a:latin typeface="+mj-lt"/>
                        </a:rPr>
                        <a:t>82%</a:t>
                      </a:r>
                    </a:p>
                  </a:txBody>
                  <a:tcPr marL="6350" marR="6350" marT="6350" marB="0" anchor="b">
                    <a:lnL w="6350" cap="flat" cmpd="sng" algn="ctr">
                      <a:solidFill>
                        <a:srgbClr val="EEECE1"/>
                      </a:solidFill>
                      <a:prstDash val="solid"/>
                      <a:round/>
                      <a:headEnd type="none" w="med" len="med"/>
                      <a:tailEnd type="none" w="med" len="med"/>
                    </a:lnL>
                    <a:lnR>
                      <a:noFill/>
                    </a:lnR>
                    <a:lnT>
                      <a:noFill/>
                    </a:lnT>
                    <a:lnB>
                      <a:noFill/>
                    </a:lnB>
                    <a:solidFill>
                      <a:srgbClr val="EEECE1"/>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6350" marR="6350" marT="6350" marB="0" anchor="b">
                    <a:lnL>
                      <a:noFill/>
                    </a:lnL>
                    <a:lnR>
                      <a:noFill/>
                    </a:lnR>
                    <a:lnT>
                      <a:noFill/>
                    </a:lnT>
                    <a:lnB>
                      <a:noFill/>
                    </a:lnB>
                    <a:solidFill>
                      <a:srgbClr val="EEECE1"/>
                    </a:solidFill>
                  </a:tcPr>
                </a:tc>
                <a:extLst>
                  <a:ext uri="{0D108BD9-81ED-4DB2-BD59-A6C34878D82A}">
                    <a16:rowId xmlns:a16="http://schemas.microsoft.com/office/drawing/2014/main" val="1639997194"/>
                  </a:ext>
                </a:extLst>
              </a:tr>
              <a:tr h="254738">
                <a:tc>
                  <a:txBody>
                    <a:bodyPr/>
                    <a:lstStyle/>
                    <a:p>
                      <a:pPr algn="ctr" fontAlgn="b"/>
                      <a:r>
                        <a:rPr lang="en-US" sz="1400" b="0" i="0" u="none" strike="noStrike">
                          <a:solidFill>
                            <a:srgbClr val="000000"/>
                          </a:solidFill>
                          <a:effectLst/>
                          <a:latin typeface="+mj-lt"/>
                        </a:rPr>
                        <a:t>6</a:t>
                      </a:r>
                    </a:p>
                  </a:txBody>
                  <a:tcPr marL="6350" marR="6350" marT="6350" marB="0" anchor="b">
                    <a:lnL>
                      <a:noFill/>
                    </a:lnL>
                    <a:lnR>
                      <a:noFill/>
                    </a:lnR>
                    <a:lnT>
                      <a:noFill/>
                    </a:lnT>
                    <a:lnB>
                      <a:noFill/>
                    </a:lnB>
                    <a:solidFill>
                      <a:srgbClr val="EEECE1"/>
                    </a:solidFill>
                  </a:tcPr>
                </a:tc>
                <a:tc>
                  <a:txBody>
                    <a:bodyPr/>
                    <a:lstStyle/>
                    <a:p>
                      <a:pPr algn="l" fontAlgn="b"/>
                      <a:r>
                        <a:rPr lang="en-US" sz="1400" b="0" i="0" u="none" strike="noStrike" dirty="0">
                          <a:solidFill>
                            <a:srgbClr val="000000"/>
                          </a:solidFill>
                          <a:effectLst/>
                          <a:latin typeface="+mj-lt"/>
                        </a:rPr>
                        <a:t>Develop a review process for job descriptions</a:t>
                      </a:r>
                    </a:p>
                  </a:txBody>
                  <a:tcPr marL="6350" marR="6350" marT="6350" marB="0" anchor="b">
                    <a:lnL>
                      <a:noFill/>
                    </a:lnL>
                    <a:lnR>
                      <a:noFill/>
                    </a:lnR>
                    <a:lnT>
                      <a:noFill/>
                    </a:lnT>
                    <a:lnB>
                      <a:noFill/>
                    </a:lnB>
                    <a:solidFill>
                      <a:srgbClr val="EEECE1"/>
                    </a:solidFill>
                  </a:tcPr>
                </a:tc>
                <a:tc>
                  <a:txBody>
                    <a:bodyPr/>
                    <a:lstStyle/>
                    <a:p>
                      <a:pPr algn="l" fontAlgn="b"/>
                      <a:r>
                        <a:rPr lang="en-US" sz="1400" b="0" i="0" u="none" strike="noStrike">
                          <a:solidFill>
                            <a:srgbClr val="000000"/>
                          </a:solidFill>
                          <a:effectLst/>
                          <a:latin typeface="+mj-lt"/>
                        </a:rPr>
                        <a:t> </a:t>
                      </a:r>
                    </a:p>
                  </a:txBody>
                  <a:tcPr marL="6350" marR="6350" marT="6350" marB="0" anchor="b">
                    <a:lnL w="6350" cap="flat" cmpd="sng" algn="ctr">
                      <a:noFill/>
                      <a:prstDash val="solid"/>
                      <a:round/>
                      <a:headEnd type="none" w="med" len="med"/>
                      <a:tailEnd type="none" w="med" len="med"/>
                    </a:lnL>
                    <a:lnR w="6350" cap="flat" cmpd="sng" algn="ctr">
                      <a:solidFill>
                        <a:srgbClr val="EEECE1"/>
                      </a:solidFill>
                      <a:prstDash val="solid"/>
                      <a:round/>
                      <a:headEnd type="none" w="med" len="med"/>
                      <a:tailEnd type="none" w="med" len="med"/>
                    </a:lnR>
                    <a:lnT w="6350" cap="flat" cmpd="sng" algn="ctr">
                      <a:solidFill>
                        <a:srgbClr val="EEECE1"/>
                      </a:solidFill>
                      <a:prstDash val="solid"/>
                      <a:round/>
                      <a:headEnd type="none" w="med" len="med"/>
                      <a:tailEnd type="none" w="med" len="med"/>
                    </a:lnT>
                    <a:lnB w="6350" cap="flat" cmpd="sng" algn="ctr">
                      <a:solidFill>
                        <a:srgbClr val="EEECE1"/>
                      </a:solidFill>
                      <a:prstDash val="solid"/>
                      <a:round/>
                      <a:headEnd type="none" w="med" len="med"/>
                      <a:tailEnd type="none" w="med" len="med"/>
                    </a:lnB>
                    <a:solidFill>
                      <a:srgbClr val="FF9900"/>
                    </a:solidFill>
                  </a:tcPr>
                </a:tc>
                <a:tc>
                  <a:txBody>
                    <a:bodyPr/>
                    <a:lstStyle/>
                    <a:p>
                      <a:pPr algn="l" fontAlgn="b"/>
                      <a:r>
                        <a:rPr lang="en-US" sz="1400" b="0" i="0" u="none" strike="noStrike">
                          <a:solidFill>
                            <a:srgbClr val="000000"/>
                          </a:solidFill>
                          <a:effectLst/>
                          <a:latin typeface="+mj-lt"/>
                        </a:rPr>
                        <a:t>81%</a:t>
                      </a:r>
                    </a:p>
                  </a:txBody>
                  <a:tcPr marL="6350" marR="6350" marT="6350" marB="0" anchor="b">
                    <a:lnL w="6350" cap="flat" cmpd="sng" algn="ctr">
                      <a:solidFill>
                        <a:srgbClr val="EEECE1"/>
                      </a:solidFill>
                      <a:prstDash val="solid"/>
                      <a:round/>
                      <a:headEnd type="none" w="med" len="med"/>
                      <a:tailEnd type="none" w="med" len="med"/>
                    </a:lnL>
                    <a:lnR>
                      <a:noFill/>
                    </a:lnR>
                    <a:lnT>
                      <a:noFill/>
                    </a:lnT>
                    <a:lnB>
                      <a:noFill/>
                    </a:lnB>
                    <a:solidFill>
                      <a:srgbClr val="EEECE1"/>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6350" marR="6350" marT="6350" marB="0" anchor="b">
                    <a:lnL>
                      <a:noFill/>
                    </a:lnL>
                    <a:lnR>
                      <a:noFill/>
                    </a:lnR>
                    <a:lnT>
                      <a:noFill/>
                    </a:lnT>
                    <a:lnB>
                      <a:noFill/>
                    </a:lnB>
                    <a:solidFill>
                      <a:srgbClr val="EEECE1"/>
                    </a:solidFill>
                  </a:tcPr>
                </a:tc>
                <a:extLst>
                  <a:ext uri="{0D108BD9-81ED-4DB2-BD59-A6C34878D82A}">
                    <a16:rowId xmlns:a16="http://schemas.microsoft.com/office/drawing/2014/main" val="3938688179"/>
                  </a:ext>
                </a:extLst>
              </a:tr>
              <a:tr h="254738">
                <a:tc>
                  <a:txBody>
                    <a:bodyPr/>
                    <a:lstStyle/>
                    <a:p>
                      <a:pPr algn="ctr" fontAlgn="b"/>
                      <a:r>
                        <a:rPr lang="en-US" sz="1400" b="0" i="0" u="none" strike="noStrike">
                          <a:solidFill>
                            <a:srgbClr val="000000"/>
                          </a:solidFill>
                          <a:effectLst/>
                          <a:latin typeface="+mj-lt"/>
                        </a:rPr>
                        <a:t>7</a:t>
                      </a:r>
                    </a:p>
                  </a:txBody>
                  <a:tcPr marL="6350" marR="6350" marT="6350" marB="0" anchor="b">
                    <a:lnL>
                      <a:noFill/>
                    </a:lnL>
                    <a:lnR>
                      <a:noFill/>
                    </a:lnR>
                    <a:lnT>
                      <a:noFill/>
                    </a:lnT>
                    <a:lnB>
                      <a:noFill/>
                    </a:lnB>
                    <a:solidFill>
                      <a:srgbClr val="EEECE1"/>
                    </a:solidFill>
                  </a:tcPr>
                </a:tc>
                <a:tc>
                  <a:txBody>
                    <a:bodyPr/>
                    <a:lstStyle/>
                    <a:p>
                      <a:pPr algn="l" fontAlgn="b"/>
                      <a:r>
                        <a:rPr lang="en-US" sz="1400" b="0" i="0" u="none" strike="noStrike" dirty="0">
                          <a:solidFill>
                            <a:srgbClr val="000000"/>
                          </a:solidFill>
                          <a:effectLst/>
                          <a:latin typeface="+mj-lt"/>
                        </a:rPr>
                        <a:t>Familiarize staff with anti-discrimination policies</a:t>
                      </a:r>
                    </a:p>
                  </a:txBody>
                  <a:tcPr marL="6350" marR="6350" marT="6350" marB="0" anchor="b">
                    <a:lnL>
                      <a:noFill/>
                    </a:lnL>
                    <a:lnR>
                      <a:noFill/>
                    </a:lnR>
                    <a:lnT>
                      <a:noFill/>
                    </a:lnT>
                    <a:lnB>
                      <a:noFill/>
                    </a:lnB>
                    <a:solidFill>
                      <a:srgbClr val="EEECE1"/>
                    </a:solidFill>
                  </a:tcPr>
                </a:tc>
                <a:tc>
                  <a:txBody>
                    <a:bodyPr/>
                    <a:lstStyle/>
                    <a:p>
                      <a:pPr algn="l" fontAlgn="b"/>
                      <a:r>
                        <a:rPr lang="en-US" sz="1400" b="0" i="0" u="none" strike="noStrike">
                          <a:solidFill>
                            <a:srgbClr val="000000"/>
                          </a:solidFill>
                          <a:effectLst/>
                          <a:latin typeface="+mj-lt"/>
                        </a:rPr>
                        <a:t> </a:t>
                      </a:r>
                    </a:p>
                  </a:txBody>
                  <a:tcPr marL="6350" marR="6350" marT="6350" marB="0" anchor="b">
                    <a:lnL w="6350" cap="flat" cmpd="sng" algn="ctr">
                      <a:noFill/>
                      <a:prstDash val="solid"/>
                      <a:round/>
                      <a:headEnd type="none" w="med" len="med"/>
                      <a:tailEnd type="none" w="med" len="med"/>
                    </a:lnL>
                    <a:lnR w="6350" cap="flat" cmpd="sng" algn="ctr">
                      <a:solidFill>
                        <a:srgbClr val="EEECE1"/>
                      </a:solidFill>
                      <a:prstDash val="solid"/>
                      <a:round/>
                      <a:headEnd type="none" w="med" len="med"/>
                      <a:tailEnd type="none" w="med" len="med"/>
                    </a:lnR>
                    <a:lnT w="6350" cap="flat" cmpd="sng" algn="ctr">
                      <a:solidFill>
                        <a:srgbClr val="EEECE1"/>
                      </a:solidFill>
                      <a:prstDash val="solid"/>
                      <a:round/>
                      <a:headEnd type="none" w="med" len="med"/>
                      <a:tailEnd type="none" w="med" len="med"/>
                    </a:lnT>
                    <a:lnB w="6350" cap="flat" cmpd="sng" algn="ctr">
                      <a:solidFill>
                        <a:srgbClr val="EEECE1"/>
                      </a:solidFill>
                      <a:prstDash val="solid"/>
                      <a:round/>
                      <a:headEnd type="none" w="med" len="med"/>
                      <a:tailEnd type="none" w="med" len="med"/>
                    </a:lnB>
                    <a:solidFill>
                      <a:srgbClr val="B8CCE4"/>
                    </a:solidFill>
                  </a:tcPr>
                </a:tc>
                <a:tc>
                  <a:txBody>
                    <a:bodyPr/>
                    <a:lstStyle/>
                    <a:p>
                      <a:pPr algn="l" fontAlgn="b"/>
                      <a:r>
                        <a:rPr lang="en-US" sz="1400" b="0" i="0" u="none" strike="noStrike">
                          <a:solidFill>
                            <a:srgbClr val="000000"/>
                          </a:solidFill>
                          <a:effectLst/>
                          <a:latin typeface="+mj-lt"/>
                        </a:rPr>
                        <a:t>80%</a:t>
                      </a:r>
                    </a:p>
                  </a:txBody>
                  <a:tcPr marL="6350" marR="6350" marT="6350" marB="0" anchor="b">
                    <a:lnL w="6350" cap="flat" cmpd="sng" algn="ctr">
                      <a:solidFill>
                        <a:srgbClr val="EEECE1"/>
                      </a:solidFill>
                      <a:prstDash val="solid"/>
                      <a:round/>
                      <a:headEnd type="none" w="med" len="med"/>
                      <a:tailEnd type="none" w="med" len="med"/>
                    </a:lnL>
                    <a:lnR>
                      <a:noFill/>
                    </a:lnR>
                    <a:lnT>
                      <a:noFill/>
                    </a:lnT>
                    <a:lnB>
                      <a:noFill/>
                    </a:lnB>
                    <a:solidFill>
                      <a:srgbClr val="EEECE1"/>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6350" marR="6350" marT="6350" marB="0" anchor="b">
                    <a:lnL>
                      <a:noFill/>
                    </a:lnL>
                    <a:lnR>
                      <a:noFill/>
                    </a:lnR>
                    <a:lnT>
                      <a:noFill/>
                    </a:lnT>
                    <a:lnB>
                      <a:noFill/>
                    </a:lnB>
                    <a:solidFill>
                      <a:srgbClr val="EEECE1"/>
                    </a:solidFill>
                  </a:tcPr>
                </a:tc>
                <a:extLst>
                  <a:ext uri="{0D108BD9-81ED-4DB2-BD59-A6C34878D82A}">
                    <a16:rowId xmlns:a16="http://schemas.microsoft.com/office/drawing/2014/main" val="793339500"/>
                  </a:ext>
                </a:extLst>
              </a:tr>
              <a:tr h="254738">
                <a:tc>
                  <a:txBody>
                    <a:bodyPr/>
                    <a:lstStyle/>
                    <a:p>
                      <a:pPr algn="ctr" fontAlgn="b"/>
                      <a:r>
                        <a:rPr lang="en-US" sz="1400" b="0" i="0" u="none" strike="noStrike">
                          <a:solidFill>
                            <a:srgbClr val="000000"/>
                          </a:solidFill>
                          <a:effectLst/>
                          <a:latin typeface="+mj-lt"/>
                        </a:rPr>
                        <a:t>8</a:t>
                      </a:r>
                    </a:p>
                  </a:txBody>
                  <a:tcPr marL="6350" marR="6350" marT="6350" marB="0" anchor="b">
                    <a:lnL>
                      <a:noFill/>
                    </a:lnL>
                    <a:lnR>
                      <a:noFill/>
                    </a:lnR>
                    <a:lnT>
                      <a:noFill/>
                    </a:lnT>
                    <a:lnB>
                      <a:noFill/>
                    </a:lnB>
                    <a:solidFill>
                      <a:srgbClr val="EEECE1"/>
                    </a:solidFill>
                  </a:tcPr>
                </a:tc>
                <a:tc>
                  <a:txBody>
                    <a:bodyPr/>
                    <a:lstStyle/>
                    <a:p>
                      <a:pPr algn="l" fontAlgn="b"/>
                      <a:r>
                        <a:rPr lang="en-US" sz="1400" b="0" i="0" u="none" strike="noStrike">
                          <a:solidFill>
                            <a:srgbClr val="000000"/>
                          </a:solidFill>
                          <a:effectLst/>
                          <a:latin typeface="+mj-lt"/>
                        </a:rPr>
                        <a:t>Replace missing or defective tools and equipment</a:t>
                      </a:r>
                    </a:p>
                  </a:txBody>
                  <a:tcPr marL="6350" marR="6350" marT="6350" marB="0" anchor="b">
                    <a:lnL>
                      <a:noFill/>
                    </a:lnL>
                    <a:lnR>
                      <a:noFill/>
                    </a:lnR>
                    <a:lnT>
                      <a:noFill/>
                    </a:lnT>
                    <a:lnB>
                      <a:noFill/>
                    </a:lnB>
                    <a:solidFill>
                      <a:srgbClr val="EEECE1"/>
                    </a:solidFill>
                  </a:tcPr>
                </a:tc>
                <a:tc>
                  <a:txBody>
                    <a:bodyPr/>
                    <a:lstStyle/>
                    <a:p>
                      <a:pPr algn="l" fontAlgn="b"/>
                      <a:r>
                        <a:rPr lang="en-US" sz="1400" b="0" i="0" u="none" strike="noStrike">
                          <a:solidFill>
                            <a:srgbClr val="000000"/>
                          </a:solidFill>
                          <a:effectLst/>
                          <a:latin typeface="+mj-lt"/>
                        </a:rPr>
                        <a:t> </a:t>
                      </a:r>
                    </a:p>
                  </a:txBody>
                  <a:tcPr marL="6350" marR="6350" marT="6350" marB="0" anchor="b">
                    <a:lnL w="6350" cap="flat" cmpd="sng" algn="ctr">
                      <a:noFill/>
                      <a:prstDash val="solid"/>
                      <a:round/>
                      <a:headEnd type="none" w="med" len="med"/>
                      <a:tailEnd type="none" w="med" len="med"/>
                    </a:lnL>
                    <a:lnR w="6350" cap="flat" cmpd="sng" algn="ctr">
                      <a:solidFill>
                        <a:srgbClr val="EEECE1"/>
                      </a:solidFill>
                      <a:prstDash val="solid"/>
                      <a:round/>
                      <a:headEnd type="none" w="med" len="med"/>
                      <a:tailEnd type="none" w="med" len="med"/>
                    </a:lnR>
                    <a:lnT w="6350" cap="flat" cmpd="sng" algn="ctr">
                      <a:solidFill>
                        <a:srgbClr val="EEECE1"/>
                      </a:solidFill>
                      <a:prstDash val="solid"/>
                      <a:round/>
                      <a:headEnd type="none" w="med" len="med"/>
                      <a:tailEnd type="none" w="med" len="med"/>
                    </a:lnT>
                    <a:lnB w="6350" cap="flat" cmpd="sng" algn="ctr">
                      <a:solidFill>
                        <a:srgbClr val="EEECE1"/>
                      </a:solidFill>
                      <a:prstDash val="solid"/>
                      <a:round/>
                      <a:headEnd type="none" w="med" len="med"/>
                      <a:tailEnd type="none" w="med" len="med"/>
                    </a:lnB>
                    <a:solidFill>
                      <a:srgbClr val="B8CCE4"/>
                    </a:solidFill>
                  </a:tcPr>
                </a:tc>
                <a:tc>
                  <a:txBody>
                    <a:bodyPr/>
                    <a:lstStyle/>
                    <a:p>
                      <a:pPr algn="l" fontAlgn="b"/>
                      <a:r>
                        <a:rPr lang="en-US" sz="1400" b="0" i="0" u="none" strike="noStrike">
                          <a:solidFill>
                            <a:srgbClr val="000000"/>
                          </a:solidFill>
                          <a:effectLst/>
                          <a:latin typeface="+mj-lt"/>
                        </a:rPr>
                        <a:t>80%</a:t>
                      </a:r>
                    </a:p>
                  </a:txBody>
                  <a:tcPr marL="6350" marR="6350" marT="6350" marB="0" anchor="b">
                    <a:lnL w="6350" cap="flat" cmpd="sng" algn="ctr">
                      <a:solidFill>
                        <a:srgbClr val="EEECE1"/>
                      </a:solidFill>
                      <a:prstDash val="solid"/>
                      <a:round/>
                      <a:headEnd type="none" w="med" len="med"/>
                      <a:tailEnd type="none" w="med" len="med"/>
                    </a:lnL>
                    <a:lnR>
                      <a:noFill/>
                    </a:lnR>
                    <a:lnT>
                      <a:noFill/>
                    </a:lnT>
                    <a:lnB>
                      <a:noFill/>
                    </a:lnB>
                    <a:solidFill>
                      <a:srgbClr val="EEECE1"/>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6350" marR="6350" marT="6350" marB="0" anchor="b">
                    <a:lnL>
                      <a:noFill/>
                    </a:lnL>
                    <a:lnR>
                      <a:noFill/>
                    </a:lnR>
                    <a:lnT>
                      <a:noFill/>
                    </a:lnT>
                    <a:lnB>
                      <a:noFill/>
                    </a:lnB>
                    <a:solidFill>
                      <a:srgbClr val="EEECE1"/>
                    </a:solidFill>
                  </a:tcPr>
                </a:tc>
                <a:extLst>
                  <a:ext uri="{0D108BD9-81ED-4DB2-BD59-A6C34878D82A}">
                    <a16:rowId xmlns:a16="http://schemas.microsoft.com/office/drawing/2014/main" val="3970913239"/>
                  </a:ext>
                </a:extLst>
              </a:tr>
              <a:tr h="254738">
                <a:tc>
                  <a:txBody>
                    <a:bodyPr/>
                    <a:lstStyle/>
                    <a:p>
                      <a:pPr algn="ctr" fontAlgn="b"/>
                      <a:r>
                        <a:rPr lang="en-US" sz="1400" b="0" i="0" u="none" strike="noStrike">
                          <a:solidFill>
                            <a:srgbClr val="000000"/>
                          </a:solidFill>
                          <a:effectLst/>
                          <a:latin typeface="+mj-lt"/>
                        </a:rPr>
                        <a:t>9</a:t>
                      </a:r>
                    </a:p>
                  </a:txBody>
                  <a:tcPr marL="6350" marR="6350" marT="6350" marB="0" anchor="b">
                    <a:lnL>
                      <a:noFill/>
                    </a:lnL>
                    <a:lnR>
                      <a:noFill/>
                    </a:lnR>
                    <a:lnT>
                      <a:noFill/>
                    </a:lnT>
                    <a:lnB>
                      <a:noFill/>
                    </a:lnB>
                    <a:solidFill>
                      <a:srgbClr val="EEECE1"/>
                    </a:solidFill>
                  </a:tcPr>
                </a:tc>
                <a:tc>
                  <a:txBody>
                    <a:bodyPr/>
                    <a:lstStyle/>
                    <a:p>
                      <a:pPr algn="l" fontAlgn="b"/>
                      <a:r>
                        <a:rPr lang="en-US" sz="1400" b="0" i="0" u="none" strike="noStrike">
                          <a:solidFill>
                            <a:srgbClr val="000000"/>
                          </a:solidFill>
                          <a:effectLst/>
                          <a:latin typeface="+mj-lt"/>
                        </a:rPr>
                        <a:t>Develop SC-specific certificate and degree programs</a:t>
                      </a:r>
                    </a:p>
                  </a:txBody>
                  <a:tcPr marL="6350" marR="6350" marT="6350" marB="0" anchor="b">
                    <a:lnL>
                      <a:noFill/>
                    </a:lnL>
                    <a:lnR>
                      <a:noFill/>
                    </a:lnR>
                    <a:lnT>
                      <a:noFill/>
                    </a:lnT>
                    <a:lnB>
                      <a:noFill/>
                    </a:lnB>
                    <a:solidFill>
                      <a:srgbClr val="EEECE1"/>
                    </a:solidFill>
                  </a:tcPr>
                </a:tc>
                <a:tc>
                  <a:txBody>
                    <a:bodyPr/>
                    <a:lstStyle/>
                    <a:p>
                      <a:pPr algn="l" fontAlgn="b"/>
                      <a:r>
                        <a:rPr lang="en-US" sz="1400" b="0" i="0" u="none" strike="noStrike">
                          <a:solidFill>
                            <a:srgbClr val="000000"/>
                          </a:solidFill>
                          <a:effectLst/>
                          <a:latin typeface="+mj-lt"/>
                        </a:rPr>
                        <a:t> </a:t>
                      </a:r>
                    </a:p>
                  </a:txBody>
                  <a:tcPr marL="6350" marR="6350" marT="6350" marB="0" anchor="b">
                    <a:lnL w="6350" cap="flat" cmpd="sng" algn="ctr">
                      <a:noFill/>
                      <a:prstDash val="solid"/>
                      <a:round/>
                      <a:headEnd type="none" w="med" len="med"/>
                      <a:tailEnd type="none" w="med" len="med"/>
                    </a:lnL>
                    <a:lnR w="6350" cap="flat" cmpd="sng" algn="ctr">
                      <a:solidFill>
                        <a:srgbClr val="EEECE1"/>
                      </a:solidFill>
                      <a:prstDash val="solid"/>
                      <a:round/>
                      <a:headEnd type="none" w="med" len="med"/>
                      <a:tailEnd type="none" w="med" len="med"/>
                    </a:lnR>
                    <a:lnT w="6350" cap="flat" cmpd="sng" algn="ctr">
                      <a:solidFill>
                        <a:srgbClr val="EEECE1"/>
                      </a:solidFill>
                      <a:prstDash val="solid"/>
                      <a:round/>
                      <a:headEnd type="none" w="med" len="med"/>
                      <a:tailEnd type="none" w="med" len="med"/>
                    </a:lnT>
                    <a:lnB w="6350" cap="flat" cmpd="sng" algn="ctr">
                      <a:solidFill>
                        <a:srgbClr val="EEECE1"/>
                      </a:solidFill>
                      <a:prstDash val="solid"/>
                      <a:round/>
                      <a:headEnd type="none" w="med" len="med"/>
                      <a:tailEnd type="none" w="med" len="med"/>
                    </a:lnB>
                    <a:solidFill>
                      <a:srgbClr val="92D050"/>
                    </a:solidFill>
                  </a:tcPr>
                </a:tc>
                <a:tc>
                  <a:txBody>
                    <a:bodyPr/>
                    <a:lstStyle/>
                    <a:p>
                      <a:pPr algn="l" fontAlgn="b"/>
                      <a:r>
                        <a:rPr lang="en-US" sz="1400" b="0" i="0" u="none" strike="noStrike">
                          <a:solidFill>
                            <a:srgbClr val="000000"/>
                          </a:solidFill>
                          <a:effectLst/>
                          <a:latin typeface="+mj-lt"/>
                        </a:rPr>
                        <a:t>76%</a:t>
                      </a:r>
                    </a:p>
                  </a:txBody>
                  <a:tcPr marL="6350" marR="6350" marT="6350" marB="0" anchor="b">
                    <a:lnL w="6350" cap="flat" cmpd="sng" algn="ctr">
                      <a:solidFill>
                        <a:srgbClr val="EEECE1"/>
                      </a:solidFill>
                      <a:prstDash val="solid"/>
                      <a:round/>
                      <a:headEnd type="none" w="med" len="med"/>
                      <a:tailEnd type="none" w="med" len="med"/>
                    </a:lnL>
                    <a:lnR>
                      <a:noFill/>
                    </a:lnR>
                    <a:lnT>
                      <a:noFill/>
                    </a:lnT>
                    <a:lnB>
                      <a:noFill/>
                    </a:lnB>
                    <a:solidFill>
                      <a:srgbClr val="EEECE1"/>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6350" marR="6350" marT="6350" marB="0" anchor="b">
                    <a:lnL>
                      <a:noFill/>
                    </a:lnL>
                    <a:lnR>
                      <a:noFill/>
                    </a:lnR>
                    <a:lnT>
                      <a:noFill/>
                    </a:lnT>
                    <a:lnB>
                      <a:noFill/>
                    </a:lnB>
                    <a:solidFill>
                      <a:srgbClr val="EEECE1"/>
                    </a:solidFill>
                  </a:tcPr>
                </a:tc>
                <a:extLst>
                  <a:ext uri="{0D108BD9-81ED-4DB2-BD59-A6C34878D82A}">
                    <a16:rowId xmlns:a16="http://schemas.microsoft.com/office/drawing/2014/main" val="2411856028"/>
                  </a:ext>
                </a:extLst>
              </a:tr>
              <a:tr h="254738">
                <a:tc>
                  <a:txBody>
                    <a:bodyPr/>
                    <a:lstStyle/>
                    <a:p>
                      <a:pPr algn="ctr" fontAlgn="b"/>
                      <a:r>
                        <a:rPr lang="en-US" sz="1400" b="0" i="0" u="none" strike="noStrike">
                          <a:solidFill>
                            <a:srgbClr val="000000"/>
                          </a:solidFill>
                          <a:effectLst/>
                          <a:latin typeface="+mj-lt"/>
                        </a:rPr>
                        <a:t>10</a:t>
                      </a:r>
                    </a:p>
                  </a:txBody>
                  <a:tcPr marL="6350" marR="6350" marT="6350" marB="0" anchor="b">
                    <a:lnL>
                      <a:noFill/>
                    </a:lnL>
                    <a:lnR>
                      <a:noFill/>
                    </a:lnR>
                    <a:lnT>
                      <a:noFill/>
                    </a:lnT>
                    <a:lnB>
                      <a:noFill/>
                    </a:lnB>
                    <a:solidFill>
                      <a:srgbClr val="EEECE1"/>
                    </a:solidFill>
                  </a:tcPr>
                </a:tc>
                <a:tc>
                  <a:txBody>
                    <a:bodyPr/>
                    <a:lstStyle/>
                    <a:p>
                      <a:pPr algn="l" fontAlgn="b"/>
                      <a:r>
                        <a:rPr lang="en-US" sz="1400" b="0" i="0" u="none" strike="noStrike">
                          <a:solidFill>
                            <a:srgbClr val="000000"/>
                          </a:solidFill>
                          <a:effectLst/>
                          <a:latin typeface="+mj-lt"/>
                        </a:rPr>
                        <a:t>Publish job advertisements in the appropriate forums</a:t>
                      </a:r>
                    </a:p>
                  </a:txBody>
                  <a:tcPr marL="6350" marR="6350" marT="6350" marB="0" anchor="b">
                    <a:lnL>
                      <a:noFill/>
                    </a:lnL>
                    <a:lnR>
                      <a:noFill/>
                    </a:lnR>
                    <a:lnT>
                      <a:noFill/>
                    </a:lnT>
                    <a:lnB>
                      <a:noFill/>
                    </a:lnB>
                    <a:solidFill>
                      <a:srgbClr val="EEECE1"/>
                    </a:solidFill>
                  </a:tcPr>
                </a:tc>
                <a:tc>
                  <a:txBody>
                    <a:bodyPr/>
                    <a:lstStyle/>
                    <a:p>
                      <a:pPr algn="l" fontAlgn="b"/>
                      <a:r>
                        <a:rPr lang="en-US" sz="1400" b="0" i="0" u="none" strike="noStrike">
                          <a:solidFill>
                            <a:srgbClr val="000000"/>
                          </a:solidFill>
                          <a:effectLst/>
                          <a:latin typeface="+mj-lt"/>
                        </a:rPr>
                        <a:t> </a:t>
                      </a:r>
                    </a:p>
                  </a:txBody>
                  <a:tcPr marL="6350" marR="6350" marT="6350" marB="0" anchor="b">
                    <a:lnL w="6350" cap="flat" cmpd="sng" algn="ctr">
                      <a:noFill/>
                      <a:prstDash val="solid"/>
                      <a:round/>
                      <a:headEnd type="none" w="med" len="med"/>
                      <a:tailEnd type="none" w="med" len="med"/>
                    </a:lnL>
                    <a:lnR w="6350" cap="flat" cmpd="sng" algn="ctr">
                      <a:solidFill>
                        <a:srgbClr val="EEECE1"/>
                      </a:solidFill>
                      <a:prstDash val="solid"/>
                      <a:round/>
                      <a:headEnd type="none" w="med" len="med"/>
                      <a:tailEnd type="none" w="med" len="med"/>
                    </a:lnR>
                    <a:lnT w="6350" cap="flat" cmpd="sng" algn="ctr">
                      <a:solidFill>
                        <a:srgbClr val="EEECE1"/>
                      </a:solidFill>
                      <a:prstDash val="solid"/>
                      <a:round/>
                      <a:headEnd type="none" w="med" len="med"/>
                      <a:tailEnd type="none" w="med" len="med"/>
                    </a:lnT>
                    <a:lnB w="6350" cap="flat" cmpd="sng" algn="ctr">
                      <a:solidFill>
                        <a:srgbClr val="EEECE1"/>
                      </a:solidFill>
                      <a:prstDash val="solid"/>
                      <a:round/>
                      <a:headEnd type="none" w="med" len="med"/>
                      <a:tailEnd type="none" w="med" len="med"/>
                    </a:lnB>
                    <a:solidFill>
                      <a:srgbClr val="FF9900"/>
                    </a:solidFill>
                  </a:tcPr>
                </a:tc>
                <a:tc>
                  <a:txBody>
                    <a:bodyPr/>
                    <a:lstStyle/>
                    <a:p>
                      <a:pPr algn="l" fontAlgn="b"/>
                      <a:r>
                        <a:rPr lang="en-US" sz="1400" b="0" i="0" u="none" strike="noStrike" dirty="0">
                          <a:solidFill>
                            <a:srgbClr val="000000"/>
                          </a:solidFill>
                          <a:effectLst/>
                          <a:latin typeface="+mj-lt"/>
                        </a:rPr>
                        <a:t>75%</a:t>
                      </a:r>
                    </a:p>
                  </a:txBody>
                  <a:tcPr marL="6350" marR="6350" marT="6350" marB="0" anchor="b">
                    <a:lnL w="6350" cap="flat" cmpd="sng" algn="ctr">
                      <a:solidFill>
                        <a:srgbClr val="EEECE1"/>
                      </a:solidFill>
                      <a:prstDash val="solid"/>
                      <a:round/>
                      <a:headEnd type="none" w="med" len="med"/>
                      <a:tailEnd type="none" w="med" len="med"/>
                    </a:lnL>
                    <a:lnR>
                      <a:noFill/>
                    </a:lnR>
                    <a:lnT>
                      <a:noFill/>
                    </a:lnT>
                    <a:lnB>
                      <a:noFill/>
                    </a:lnB>
                    <a:solidFill>
                      <a:srgbClr val="EEECE1"/>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6350" marR="6350" marT="6350" marB="0" anchor="b">
                    <a:lnL>
                      <a:noFill/>
                    </a:lnL>
                    <a:lnR>
                      <a:noFill/>
                    </a:lnR>
                    <a:lnT>
                      <a:noFill/>
                    </a:lnT>
                    <a:lnB>
                      <a:noFill/>
                    </a:lnB>
                    <a:solidFill>
                      <a:srgbClr val="EEECE1"/>
                    </a:solidFill>
                  </a:tcPr>
                </a:tc>
                <a:extLst>
                  <a:ext uri="{0D108BD9-81ED-4DB2-BD59-A6C34878D82A}">
                    <a16:rowId xmlns:a16="http://schemas.microsoft.com/office/drawing/2014/main" val="306413683"/>
                  </a:ext>
                </a:extLst>
              </a:tr>
              <a:tr h="254738">
                <a:tc>
                  <a:txBody>
                    <a:bodyPr/>
                    <a:lstStyle/>
                    <a:p>
                      <a:pPr algn="ctr" fontAlgn="b"/>
                      <a:r>
                        <a:rPr lang="en-US" sz="1400" b="0" i="0" u="none" strike="noStrike">
                          <a:solidFill>
                            <a:srgbClr val="000000"/>
                          </a:solidFill>
                          <a:effectLst/>
                          <a:latin typeface="+mj-lt"/>
                        </a:rPr>
                        <a:t>11</a:t>
                      </a:r>
                    </a:p>
                  </a:txBody>
                  <a:tcPr marL="6350" marR="6350" marT="6350" marB="0" anchor="b">
                    <a:lnL>
                      <a:noFill/>
                    </a:lnL>
                    <a:lnR>
                      <a:noFill/>
                    </a:lnR>
                    <a:lnT>
                      <a:noFill/>
                    </a:lnT>
                    <a:lnB>
                      <a:noFill/>
                    </a:lnB>
                    <a:solidFill>
                      <a:srgbClr val="EEECE1"/>
                    </a:solidFill>
                  </a:tcPr>
                </a:tc>
                <a:tc>
                  <a:txBody>
                    <a:bodyPr/>
                    <a:lstStyle/>
                    <a:p>
                      <a:pPr algn="l" fontAlgn="b"/>
                      <a:r>
                        <a:rPr lang="en-US" sz="1400" b="0" i="0" u="none" strike="noStrike">
                          <a:solidFill>
                            <a:srgbClr val="000000"/>
                          </a:solidFill>
                          <a:effectLst/>
                          <a:latin typeface="+mj-lt"/>
                        </a:rPr>
                        <a:t>Develop policies to address anti-discrimination</a:t>
                      </a:r>
                    </a:p>
                  </a:txBody>
                  <a:tcPr marL="6350" marR="6350" marT="6350" marB="0" anchor="b">
                    <a:lnL>
                      <a:noFill/>
                    </a:lnL>
                    <a:lnR>
                      <a:noFill/>
                    </a:lnR>
                    <a:lnT>
                      <a:noFill/>
                    </a:lnT>
                    <a:lnB>
                      <a:noFill/>
                    </a:lnB>
                    <a:solidFill>
                      <a:srgbClr val="EEECE1"/>
                    </a:solidFill>
                  </a:tcPr>
                </a:tc>
                <a:tc>
                  <a:txBody>
                    <a:bodyPr/>
                    <a:lstStyle/>
                    <a:p>
                      <a:pPr algn="l" fontAlgn="b"/>
                      <a:r>
                        <a:rPr lang="en-US" sz="1400" b="0" i="0" u="none" strike="noStrike">
                          <a:solidFill>
                            <a:srgbClr val="000000"/>
                          </a:solidFill>
                          <a:effectLst/>
                          <a:latin typeface="+mj-lt"/>
                        </a:rPr>
                        <a:t> </a:t>
                      </a:r>
                    </a:p>
                  </a:txBody>
                  <a:tcPr marL="6350" marR="6350" marT="6350" marB="0" anchor="b">
                    <a:lnL w="6350" cap="flat" cmpd="sng" algn="ctr">
                      <a:noFill/>
                      <a:prstDash val="solid"/>
                      <a:round/>
                      <a:headEnd type="none" w="med" len="med"/>
                      <a:tailEnd type="none" w="med" len="med"/>
                    </a:lnL>
                    <a:lnR w="6350" cap="flat" cmpd="sng" algn="ctr">
                      <a:solidFill>
                        <a:srgbClr val="EEECE1"/>
                      </a:solidFill>
                      <a:prstDash val="solid"/>
                      <a:round/>
                      <a:headEnd type="none" w="med" len="med"/>
                      <a:tailEnd type="none" w="med" len="med"/>
                    </a:lnR>
                    <a:lnT w="6350" cap="flat" cmpd="sng" algn="ctr">
                      <a:solidFill>
                        <a:srgbClr val="EEECE1"/>
                      </a:solidFill>
                      <a:prstDash val="solid"/>
                      <a:round/>
                      <a:headEnd type="none" w="med" len="med"/>
                      <a:tailEnd type="none" w="med" len="med"/>
                    </a:lnT>
                    <a:lnB w="6350" cap="flat" cmpd="sng" algn="ctr">
                      <a:solidFill>
                        <a:srgbClr val="EEECE1"/>
                      </a:solidFill>
                      <a:prstDash val="solid"/>
                      <a:round/>
                      <a:headEnd type="none" w="med" len="med"/>
                      <a:tailEnd type="none" w="med" len="med"/>
                    </a:lnB>
                    <a:solidFill>
                      <a:srgbClr val="B8CCE4"/>
                    </a:solidFill>
                  </a:tcPr>
                </a:tc>
                <a:tc>
                  <a:txBody>
                    <a:bodyPr/>
                    <a:lstStyle/>
                    <a:p>
                      <a:pPr algn="l" fontAlgn="b"/>
                      <a:r>
                        <a:rPr lang="en-US" sz="1400" b="0" i="0" u="none" strike="noStrike">
                          <a:solidFill>
                            <a:srgbClr val="000000"/>
                          </a:solidFill>
                          <a:effectLst/>
                          <a:latin typeface="+mj-lt"/>
                        </a:rPr>
                        <a:t>73%</a:t>
                      </a:r>
                    </a:p>
                  </a:txBody>
                  <a:tcPr marL="6350" marR="6350" marT="6350" marB="0" anchor="b">
                    <a:lnL w="6350" cap="flat" cmpd="sng" algn="ctr">
                      <a:solidFill>
                        <a:srgbClr val="EEECE1"/>
                      </a:solidFill>
                      <a:prstDash val="solid"/>
                      <a:round/>
                      <a:headEnd type="none" w="med" len="med"/>
                      <a:tailEnd type="none" w="med" len="med"/>
                    </a:lnL>
                    <a:lnR>
                      <a:noFill/>
                    </a:lnR>
                    <a:lnT>
                      <a:noFill/>
                    </a:lnT>
                    <a:lnB>
                      <a:noFill/>
                    </a:lnB>
                    <a:solidFill>
                      <a:srgbClr val="EEECE1"/>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6350" marR="6350" marT="6350" marB="0" anchor="b">
                    <a:lnL>
                      <a:noFill/>
                    </a:lnL>
                    <a:lnR>
                      <a:noFill/>
                    </a:lnR>
                    <a:lnT>
                      <a:noFill/>
                    </a:lnT>
                    <a:lnB>
                      <a:noFill/>
                    </a:lnB>
                    <a:solidFill>
                      <a:srgbClr val="EEECE1"/>
                    </a:solidFill>
                  </a:tcPr>
                </a:tc>
                <a:extLst>
                  <a:ext uri="{0D108BD9-81ED-4DB2-BD59-A6C34878D82A}">
                    <a16:rowId xmlns:a16="http://schemas.microsoft.com/office/drawing/2014/main" val="4051937327"/>
                  </a:ext>
                </a:extLst>
              </a:tr>
              <a:tr h="254738">
                <a:tc>
                  <a:txBody>
                    <a:bodyPr/>
                    <a:lstStyle/>
                    <a:p>
                      <a:pPr algn="ctr" fontAlgn="b"/>
                      <a:r>
                        <a:rPr lang="en-US" sz="1400" b="0" i="0" u="none" strike="noStrike">
                          <a:solidFill>
                            <a:srgbClr val="000000"/>
                          </a:solidFill>
                          <a:effectLst/>
                          <a:latin typeface="+mj-lt"/>
                        </a:rPr>
                        <a:t>12</a:t>
                      </a:r>
                    </a:p>
                  </a:txBody>
                  <a:tcPr marL="6350" marR="6350" marT="6350" marB="0" anchor="b">
                    <a:lnL>
                      <a:noFill/>
                    </a:lnL>
                    <a:lnR>
                      <a:noFill/>
                    </a:lnR>
                    <a:lnT>
                      <a:noFill/>
                    </a:lnT>
                    <a:lnB>
                      <a:noFill/>
                    </a:lnB>
                    <a:solidFill>
                      <a:srgbClr val="EEECE1"/>
                    </a:solidFill>
                  </a:tcPr>
                </a:tc>
                <a:tc>
                  <a:txBody>
                    <a:bodyPr/>
                    <a:lstStyle/>
                    <a:p>
                      <a:pPr algn="l" fontAlgn="b"/>
                      <a:r>
                        <a:rPr lang="en-US" sz="1400" b="0" i="0" u="none" strike="noStrike">
                          <a:solidFill>
                            <a:srgbClr val="000000"/>
                          </a:solidFill>
                          <a:effectLst/>
                          <a:latin typeface="+mj-lt"/>
                        </a:rPr>
                        <a:t>Ensure all tools and equipment are in good condition</a:t>
                      </a:r>
                    </a:p>
                  </a:txBody>
                  <a:tcPr marL="6350" marR="6350" marT="6350" marB="0" anchor="b">
                    <a:lnL>
                      <a:noFill/>
                    </a:lnL>
                    <a:lnR>
                      <a:noFill/>
                    </a:lnR>
                    <a:lnT>
                      <a:noFill/>
                    </a:lnT>
                    <a:lnB>
                      <a:noFill/>
                    </a:lnB>
                    <a:solidFill>
                      <a:srgbClr val="EEECE1"/>
                    </a:solidFill>
                  </a:tcPr>
                </a:tc>
                <a:tc>
                  <a:txBody>
                    <a:bodyPr/>
                    <a:lstStyle/>
                    <a:p>
                      <a:pPr algn="l" fontAlgn="b"/>
                      <a:r>
                        <a:rPr lang="en-US" sz="1400" b="0" i="0" u="none" strike="noStrike">
                          <a:solidFill>
                            <a:srgbClr val="000000"/>
                          </a:solidFill>
                          <a:effectLst/>
                          <a:latin typeface="+mj-lt"/>
                        </a:rPr>
                        <a:t> </a:t>
                      </a:r>
                    </a:p>
                  </a:txBody>
                  <a:tcPr marL="6350" marR="6350" marT="6350" marB="0" anchor="b">
                    <a:lnL w="6350" cap="flat" cmpd="sng" algn="ctr">
                      <a:noFill/>
                      <a:prstDash val="solid"/>
                      <a:round/>
                      <a:headEnd type="none" w="med" len="med"/>
                      <a:tailEnd type="none" w="med" len="med"/>
                    </a:lnL>
                    <a:lnR w="6350" cap="flat" cmpd="sng" algn="ctr">
                      <a:solidFill>
                        <a:srgbClr val="EEECE1"/>
                      </a:solidFill>
                      <a:prstDash val="solid"/>
                      <a:round/>
                      <a:headEnd type="none" w="med" len="med"/>
                      <a:tailEnd type="none" w="med" len="med"/>
                    </a:lnR>
                    <a:lnT w="6350" cap="flat" cmpd="sng" algn="ctr">
                      <a:solidFill>
                        <a:srgbClr val="EEECE1"/>
                      </a:solidFill>
                      <a:prstDash val="solid"/>
                      <a:round/>
                      <a:headEnd type="none" w="med" len="med"/>
                      <a:tailEnd type="none" w="med" len="med"/>
                    </a:lnT>
                    <a:lnB w="6350" cap="flat" cmpd="sng" algn="ctr">
                      <a:solidFill>
                        <a:srgbClr val="EEECE1"/>
                      </a:solidFill>
                      <a:prstDash val="solid"/>
                      <a:round/>
                      <a:headEnd type="none" w="med" len="med"/>
                      <a:tailEnd type="none" w="med" len="med"/>
                    </a:lnB>
                    <a:solidFill>
                      <a:srgbClr val="B8CCE4"/>
                    </a:solidFill>
                  </a:tcPr>
                </a:tc>
                <a:tc>
                  <a:txBody>
                    <a:bodyPr/>
                    <a:lstStyle/>
                    <a:p>
                      <a:pPr algn="l" fontAlgn="b"/>
                      <a:r>
                        <a:rPr lang="en-US" sz="1400" b="0" i="0" u="none" strike="noStrike">
                          <a:solidFill>
                            <a:srgbClr val="000000"/>
                          </a:solidFill>
                          <a:effectLst/>
                          <a:latin typeface="+mj-lt"/>
                        </a:rPr>
                        <a:t>73%</a:t>
                      </a:r>
                    </a:p>
                  </a:txBody>
                  <a:tcPr marL="6350" marR="6350" marT="6350" marB="0" anchor="b">
                    <a:lnL w="6350" cap="flat" cmpd="sng" algn="ctr">
                      <a:solidFill>
                        <a:srgbClr val="EEECE1"/>
                      </a:solidFill>
                      <a:prstDash val="solid"/>
                      <a:round/>
                      <a:headEnd type="none" w="med" len="med"/>
                      <a:tailEnd type="none" w="med" len="med"/>
                    </a:lnL>
                    <a:lnR>
                      <a:noFill/>
                    </a:lnR>
                    <a:lnT>
                      <a:noFill/>
                    </a:lnT>
                    <a:lnB>
                      <a:noFill/>
                    </a:lnB>
                    <a:solidFill>
                      <a:srgbClr val="EEECE1"/>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6350" marR="6350" marT="6350" marB="0" anchor="b">
                    <a:lnL>
                      <a:noFill/>
                    </a:lnL>
                    <a:lnR>
                      <a:noFill/>
                    </a:lnR>
                    <a:lnT>
                      <a:noFill/>
                    </a:lnT>
                    <a:lnB>
                      <a:noFill/>
                    </a:lnB>
                    <a:solidFill>
                      <a:srgbClr val="EEECE1"/>
                    </a:solidFill>
                  </a:tcPr>
                </a:tc>
                <a:extLst>
                  <a:ext uri="{0D108BD9-81ED-4DB2-BD59-A6C34878D82A}">
                    <a16:rowId xmlns:a16="http://schemas.microsoft.com/office/drawing/2014/main" val="4088970030"/>
                  </a:ext>
                </a:extLst>
              </a:tr>
              <a:tr h="254738">
                <a:tc>
                  <a:txBody>
                    <a:bodyPr/>
                    <a:lstStyle/>
                    <a:p>
                      <a:pPr algn="ctr" fontAlgn="b"/>
                      <a:r>
                        <a:rPr lang="en-US" sz="1400" b="0" i="0" u="none" strike="noStrike">
                          <a:solidFill>
                            <a:srgbClr val="000000"/>
                          </a:solidFill>
                          <a:effectLst/>
                          <a:latin typeface="+mj-lt"/>
                        </a:rPr>
                        <a:t>13</a:t>
                      </a:r>
                    </a:p>
                  </a:txBody>
                  <a:tcPr marL="6350" marR="6350" marT="6350" marB="0" anchor="b">
                    <a:lnL>
                      <a:noFill/>
                    </a:lnL>
                    <a:lnR>
                      <a:noFill/>
                    </a:lnR>
                    <a:lnT>
                      <a:noFill/>
                    </a:lnT>
                    <a:lnB>
                      <a:noFill/>
                    </a:lnB>
                    <a:solidFill>
                      <a:srgbClr val="EEECE1"/>
                    </a:solidFill>
                  </a:tcPr>
                </a:tc>
                <a:tc>
                  <a:txBody>
                    <a:bodyPr/>
                    <a:lstStyle/>
                    <a:p>
                      <a:pPr algn="l" fontAlgn="b"/>
                      <a:r>
                        <a:rPr lang="en-US" sz="1400" b="0" i="0" u="none" strike="noStrike">
                          <a:solidFill>
                            <a:srgbClr val="000000"/>
                          </a:solidFill>
                          <a:effectLst/>
                          <a:latin typeface="+mj-lt"/>
                        </a:rPr>
                        <a:t>Include pharmaceutics in existing SC degree programs</a:t>
                      </a:r>
                    </a:p>
                  </a:txBody>
                  <a:tcPr marL="6350" marR="6350" marT="6350" marB="0" anchor="b">
                    <a:lnL>
                      <a:noFill/>
                    </a:lnL>
                    <a:lnR>
                      <a:noFill/>
                    </a:lnR>
                    <a:lnT>
                      <a:noFill/>
                    </a:lnT>
                    <a:lnB>
                      <a:noFill/>
                    </a:lnB>
                    <a:solidFill>
                      <a:srgbClr val="EEECE1"/>
                    </a:solidFill>
                  </a:tcPr>
                </a:tc>
                <a:tc>
                  <a:txBody>
                    <a:bodyPr/>
                    <a:lstStyle/>
                    <a:p>
                      <a:pPr algn="l" fontAlgn="b"/>
                      <a:r>
                        <a:rPr lang="en-US" sz="1400" b="0" i="0" u="none" strike="noStrike">
                          <a:solidFill>
                            <a:srgbClr val="000000"/>
                          </a:solidFill>
                          <a:effectLst/>
                          <a:latin typeface="+mj-lt"/>
                        </a:rPr>
                        <a:t> </a:t>
                      </a:r>
                    </a:p>
                  </a:txBody>
                  <a:tcPr marL="6350" marR="6350" marT="6350" marB="0" anchor="b">
                    <a:lnL w="6350" cap="flat" cmpd="sng" algn="ctr">
                      <a:noFill/>
                      <a:prstDash val="solid"/>
                      <a:round/>
                      <a:headEnd type="none" w="med" len="med"/>
                      <a:tailEnd type="none" w="med" len="med"/>
                    </a:lnL>
                    <a:lnR w="6350" cap="flat" cmpd="sng" algn="ctr">
                      <a:solidFill>
                        <a:srgbClr val="EEECE1"/>
                      </a:solidFill>
                      <a:prstDash val="solid"/>
                      <a:round/>
                      <a:headEnd type="none" w="med" len="med"/>
                      <a:tailEnd type="none" w="med" len="med"/>
                    </a:lnR>
                    <a:lnT w="6350" cap="flat" cmpd="sng" algn="ctr">
                      <a:solidFill>
                        <a:srgbClr val="EEECE1"/>
                      </a:solidFill>
                      <a:prstDash val="solid"/>
                      <a:round/>
                      <a:headEnd type="none" w="med" len="med"/>
                      <a:tailEnd type="none" w="med" len="med"/>
                    </a:lnT>
                    <a:lnB w="6350" cap="flat" cmpd="sng" algn="ctr">
                      <a:solidFill>
                        <a:srgbClr val="EEECE1"/>
                      </a:solidFill>
                      <a:prstDash val="solid"/>
                      <a:round/>
                      <a:headEnd type="none" w="med" len="med"/>
                      <a:tailEnd type="none" w="med" len="med"/>
                    </a:lnB>
                    <a:solidFill>
                      <a:srgbClr val="92D050"/>
                    </a:solidFill>
                  </a:tcPr>
                </a:tc>
                <a:tc>
                  <a:txBody>
                    <a:bodyPr/>
                    <a:lstStyle/>
                    <a:p>
                      <a:pPr algn="l" fontAlgn="b"/>
                      <a:r>
                        <a:rPr lang="en-US" sz="1400" b="0" i="0" u="none" strike="noStrike">
                          <a:solidFill>
                            <a:srgbClr val="000000"/>
                          </a:solidFill>
                          <a:effectLst/>
                          <a:latin typeface="+mj-lt"/>
                        </a:rPr>
                        <a:t>70%</a:t>
                      </a:r>
                    </a:p>
                  </a:txBody>
                  <a:tcPr marL="6350" marR="6350" marT="6350" marB="0" anchor="b">
                    <a:lnL w="6350" cap="flat" cmpd="sng" algn="ctr">
                      <a:solidFill>
                        <a:srgbClr val="EEECE1"/>
                      </a:solidFill>
                      <a:prstDash val="solid"/>
                      <a:round/>
                      <a:headEnd type="none" w="med" len="med"/>
                      <a:tailEnd type="none" w="med" len="med"/>
                    </a:lnL>
                    <a:lnR>
                      <a:noFill/>
                    </a:lnR>
                    <a:lnT>
                      <a:noFill/>
                    </a:lnT>
                    <a:lnB>
                      <a:noFill/>
                    </a:lnB>
                    <a:solidFill>
                      <a:srgbClr val="EEECE1"/>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6350" marR="6350" marT="6350" marB="0" anchor="b">
                    <a:lnL>
                      <a:noFill/>
                    </a:lnL>
                    <a:lnR>
                      <a:noFill/>
                    </a:lnR>
                    <a:lnT>
                      <a:noFill/>
                    </a:lnT>
                    <a:lnB>
                      <a:noFill/>
                    </a:lnB>
                    <a:solidFill>
                      <a:srgbClr val="EEECE1"/>
                    </a:solidFill>
                  </a:tcPr>
                </a:tc>
                <a:extLst>
                  <a:ext uri="{0D108BD9-81ED-4DB2-BD59-A6C34878D82A}">
                    <a16:rowId xmlns:a16="http://schemas.microsoft.com/office/drawing/2014/main" val="2564628460"/>
                  </a:ext>
                </a:extLst>
              </a:tr>
              <a:tr h="254738">
                <a:tc>
                  <a:txBody>
                    <a:bodyPr/>
                    <a:lstStyle/>
                    <a:p>
                      <a:pPr algn="ctr" fontAlgn="b"/>
                      <a:r>
                        <a:rPr lang="en-US" sz="1400" b="0" i="0" u="none" strike="noStrike">
                          <a:solidFill>
                            <a:srgbClr val="000000"/>
                          </a:solidFill>
                          <a:effectLst/>
                          <a:latin typeface="+mj-lt"/>
                        </a:rPr>
                        <a:t>14</a:t>
                      </a:r>
                    </a:p>
                  </a:txBody>
                  <a:tcPr marL="6350" marR="6350" marT="6350" marB="0" anchor="b">
                    <a:lnL>
                      <a:noFill/>
                    </a:lnL>
                    <a:lnR>
                      <a:noFill/>
                    </a:lnR>
                    <a:lnT>
                      <a:noFill/>
                    </a:lnT>
                    <a:lnB>
                      <a:noFill/>
                    </a:lnB>
                    <a:solidFill>
                      <a:srgbClr val="EEECE1"/>
                    </a:solidFill>
                  </a:tcPr>
                </a:tc>
                <a:tc>
                  <a:txBody>
                    <a:bodyPr/>
                    <a:lstStyle/>
                    <a:p>
                      <a:pPr algn="l" fontAlgn="b"/>
                      <a:r>
                        <a:rPr lang="en-US" sz="1400" b="0" i="0" u="none" strike="noStrike" dirty="0">
                          <a:solidFill>
                            <a:srgbClr val="000000"/>
                          </a:solidFill>
                          <a:effectLst/>
                          <a:latin typeface="+mj-lt"/>
                        </a:rPr>
                        <a:t>Develop professional job descriptions for all SC positions</a:t>
                      </a:r>
                    </a:p>
                  </a:txBody>
                  <a:tcPr marL="6350" marR="6350" marT="6350" marB="0" anchor="b">
                    <a:lnL>
                      <a:noFill/>
                    </a:lnL>
                    <a:lnR>
                      <a:noFill/>
                    </a:lnR>
                    <a:lnT>
                      <a:noFill/>
                    </a:lnT>
                    <a:lnB>
                      <a:noFill/>
                    </a:lnB>
                    <a:solidFill>
                      <a:srgbClr val="EEECE1"/>
                    </a:solidFill>
                  </a:tcPr>
                </a:tc>
                <a:tc>
                  <a:txBody>
                    <a:bodyPr/>
                    <a:lstStyle/>
                    <a:p>
                      <a:pPr algn="l" fontAlgn="b"/>
                      <a:r>
                        <a:rPr lang="en-US" sz="1400" b="0" i="0" u="none" strike="noStrike">
                          <a:solidFill>
                            <a:srgbClr val="000000"/>
                          </a:solidFill>
                          <a:effectLst/>
                          <a:latin typeface="+mj-lt"/>
                        </a:rPr>
                        <a:t> </a:t>
                      </a:r>
                    </a:p>
                  </a:txBody>
                  <a:tcPr marL="6350" marR="6350" marT="6350" marB="0" anchor="b">
                    <a:lnL w="6350" cap="flat" cmpd="sng" algn="ctr">
                      <a:noFill/>
                      <a:prstDash val="solid"/>
                      <a:round/>
                      <a:headEnd type="none" w="med" len="med"/>
                      <a:tailEnd type="none" w="med" len="med"/>
                    </a:lnL>
                    <a:lnR w="6350" cap="flat" cmpd="sng" algn="ctr">
                      <a:solidFill>
                        <a:srgbClr val="EEECE1"/>
                      </a:solidFill>
                      <a:prstDash val="solid"/>
                      <a:round/>
                      <a:headEnd type="none" w="med" len="med"/>
                      <a:tailEnd type="none" w="med" len="med"/>
                    </a:lnR>
                    <a:lnT w="6350" cap="flat" cmpd="sng" algn="ctr">
                      <a:solidFill>
                        <a:srgbClr val="EEECE1"/>
                      </a:solidFill>
                      <a:prstDash val="solid"/>
                      <a:round/>
                      <a:headEnd type="none" w="med" len="med"/>
                      <a:tailEnd type="none" w="med" len="med"/>
                    </a:lnT>
                    <a:lnB w="6350" cap="flat" cmpd="sng" algn="ctr">
                      <a:solidFill>
                        <a:srgbClr val="EEECE1"/>
                      </a:solidFill>
                      <a:prstDash val="solid"/>
                      <a:round/>
                      <a:headEnd type="none" w="med" len="med"/>
                      <a:tailEnd type="none" w="med" len="med"/>
                    </a:lnB>
                    <a:solidFill>
                      <a:srgbClr val="FF9900"/>
                    </a:solidFill>
                  </a:tcPr>
                </a:tc>
                <a:tc>
                  <a:txBody>
                    <a:bodyPr/>
                    <a:lstStyle/>
                    <a:p>
                      <a:pPr algn="l" fontAlgn="b"/>
                      <a:r>
                        <a:rPr lang="en-US" sz="1400" b="0" i="0" u="none" strike="noStrike">
                          <a:solidFill>
                            <a:srgbClr val="000000"/>
                          </a:solidFill>
                          <a:effectLst/>
                          <a:latin typeface="+mj-lt"/>
                        </a:rPr>
                        <a:t>70%</a:t>
                      </a:r>
                    </a:p>
                  </a:txBody>
                  <a:tcPr marL="6350" marR="6350" marT="6350" marB="0" anchor="b">
                    <a:lnL w="6350" cap="flat" cmpd="sng" algn="ctr">
                      <a:solidFill>
                        <a:srgbClr val="EEECE1"/>
                      </a:solidFill>
                      <a:prstDash val="solid"/>
                      <a:round/>
                      <a:headEnd type="none" w="med" len="med"/>
                      <a:tailEnd type="none" w="med" len="med"/>
                    </a:lnL>
                    <a:lnR>
                      <a:noFill/>
                    </a:lnR>
                    <a:lnT>
                      <a:noFill/>
                    </a:lnT>
                    <a:lnB>
                      <a:noFill/>
                    </a:lnB>
                    <a:solidFill>
                      <a:srgbClr val="EEECE1"/>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6350" marR="6350" marT="6350" marB="0" anchor="b">
                    <a:lnL>
                      <a:noFill/>
                    </a:lnL>
                    <a:lnR>
                      <a:noFill/>
                    </a:lnR>
                    <a:lnT>
                      <a:noFill/>
                    </a:lnT>
                    <a:lnB>
                      <a:noFill/>
                    </a:lnB>
                    <a:solidFill>
                      <a:srgbClr val="EEECE1"/>
                    </a:solidFill>
                  </a:tcPr>
                </a:tc>
                <a:extLst>
                  <a:ext uri="{0D108BD9-81ED-4DB2-BD59-A6C34878D82A}">
                    <a16:rowId xmlns:a16="http://schemas.microsoft.com/office/drawing/2014/main" val="11658827"/>
                  </a:ext>
                </a:extLst>
              </a:tr>
              <a:tr h="254738">
                <a:tc>
                  <a:txBody>
                    <a:bodyPr/>
                    <a:lstStyle/>
                    <a:p>
                      <a:pPr algn="ctr" fontAlgn="b"/>
                      <a:r>
                        <a:rPr lang="en-US" sz="1400" b="0" i="0" u="none" strike="noStrike">
                          <a:solidFill>
                            <a:srgbClr val="000000"/>
                          </a:solidFill>
                          <a:effectLst/>
                          <a:latin typeface="+mj-lt"/>
                        </a:rPr>
                        <a:t>15</a:t>
                      </a:r>
                    </a:p>
                  </a:txBody>
                  <a:tcPr marL="6350" marR="6350" marT="6350" marB="0" anchor="b">
                    <a:lnL>
                      <a:noFill/>
                    </a:lnL>
                    <a:lnR>
                      <a:noFill/>
                    </a:lnR>
                    <a:lnT>
                      <a:noFill/>
                    </a:lnT>
                    <a:lnB>
                      <a:noFill/>
                    </a:lnB>
                    <a:solidFill>
                      <a:srgbClr val="EEECE1"/>
                    </a:solidFill>
                  </a:tcPr>
                </a:tc>
                <a:tc>
                  <a:txBody>
                    <a:bodyPr/>
                    <a:lstStyle/>
                    <a:p>
                      <a:pPr algn="l" fontAlgn="b"/>
                      <a:r>
                        <a:rPr lang="en-US" sz="1400" b="0" i="0" u="none" strike="noStrike" dirty="0">
                          <a:solidFill>
                            <a:srgbClr val="000000"/>
                          </a:solidFill>
                          <a:effectLst/>
                          <a:latin typeface="+mj-lt"/>
                        </a:rPr>
                        <a:t>Promote the SC in certificate and degree programs</a:t>
                      </a:r>
                    </a:p>
                  </a:txBody>
                  <a:tcPr marL="6350" marR="6350" marT="6350" marB="0" anchor="b">
                    <a:lnL>
                      <a:noFill/>
                    </a:lnL>
                    <a:lnR>
                      <a:noFill/>
                    </a:lnR>
                    <a:lnT>
                      <a:noFill/>
                    </a:lnT>
                    <a:lnB>
                      <a:noFill/>
                    </a:lnB>
                    <a:solidFill>
                      <a:srgbClr val="EEECE1"/>
                    </a:solidFill>
                  </a:tcPr>
                </a:tc>
                <a:tc>
                  <a:txBody>
                    <a:bodyPr/>
                    <a:lstStyle/>
                    <a:p>
                      <a:pPr algn="l" fontAlgn="b"/>
                      <a:r>
                        <a:rPr lang="en-US" sz="1400" b="0" i="0" u="none" strike="noStrike" dirty="0">
                          <a:solidFill>
                            <a:srgbClr val="000000"/>
                          </a:solidFill>
                          <a:effectLst/>
                          <a:latin typeface="+mj-lt"/>
                        </a:rPr>
                        <a:t> </a:t>
                      </a:r>
                    </a:p>
                  </a:txBody>
                  <a:tcPr marL="6350" marR="6350" marT="6350" marB="0" anchor="b">
                    <a:lnL w="6350" cap="flat" cmpd="sng" algn="ctr">
                      <a:noFill/>
                      <a:prstDash val="solid"/>
                      <a:round/>
                      <a:headEnd type="none" w="med" len="med"/>
                      <a:tailEnd type="none" w="med" len="med"/>
                    </a:lnL>
                    <a:lnR w="6350" cap="flat" cmpd="sng" algn="ctr">
                      <a:solidFill>
                        <a:srgbClr val="EEECE1"/>
                      </a:solidFill>
                      <a:prstDash val="solid"/>
                      <a:round/>
                      <a:headEnd type="none" w="med" len="med"/>
                      <a:tailEnd type="none" w="med" len="med"/>
                    </a:lnR>
                    <a:lnT w="6350" cap="flat" cmpd="sng" algn="ctr">
                      <a:solidFill>
                        <a:srgbClr val="EEECE1"/>
                      </a:solidFill>
                      <a:prstDash val="solid"/>
                      <a:round/>
                      <a:headEnd type="none" w="med" len="med"/>
                      <a:tailEnd type="none" w="med" len="med"/>
                    </a:lnT>
                    <a:lnB w="6350" cap="flat" cmpd="sng" algn="ctr">
                      <a:solidFill>
                        <a:srgbClr val="EEECE1"/>
                      </a:solidFill>
                      <a:prstDash val="solid"/>
                      <a:round/>
                      <a:headEnd type="none" w="med" len="med"/>
                      <a:tailEnd type="none" w="med" len="med"/>
                    </a:lnB>
                    <a:solidFill>
                      <a:srgbClr val="FF9900"/>
                    </a:solidFill>
                  </a:tcPr>
                </a:tc>
                <a:tc>
                  <a:txBody>
                    <a:bodyPr/>
                    <a:lstStyle/>
                    <a:p>
                      <a:pPr algn="l" fontAlgn="b"/>
                      <a:r>
                        <a:rPr lang="en-US" sz="1400" b="0" i="0" u="none" strike="noStrike" dirty="0">
                          <a:solidFill>
                            <a:srgbClr val="000000"/>
                          </a:solidFill>
                          <a:effectLst/>
                          <a:latin typeface="+mj-lt"/>
                        </a:rPr>
                        <a:t>70%</a:t>
                      </a:r>
                    </a:p>
                  </a:txBody>
                  <a:tcPr marL="6350" marR="6350" marT="6350" marB="0" anchor="b">
                    <a:lnL w="6350" cap="flat" cmpd="sng" algn="ctr">
                      <a:solidFill>
                        <a:srgbClr val="EEECE1"/>
                      </a:solidFill>
                      <a:prstDash val="solid"/>
                      <a:round/>
                      <a:headEnd type="none" w="med" len="med"/>
                      <a:tailEnd type="none" w="med" len="med"/>
                    </a:lnL>
                    <a:lnR>
                      <a:noFill/>
                    </a:lnR>
                    <a:lnT>
                      <a:noFill/>
                    </a:lnT>
                    <a:lnB>
                      <a:noFill/>
                    </a:lnB>
                    <a:solidFill>
                      <a:srgbClr val="EEECE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6350" marR="6350" marT="6350" marB="0" anchor="b">
                    <a:lnL>
                      <a:noFill/>
                    </a:lnL>
                    <a:lnR>
                      <a:noFill/>
                    </a:lnR>
                    <a:lnT>
                      <a:noFill/>
                    </a:lnT>
                    <a:lnB>
                      <a:noFill/>
                    </a:lnB>
                    <a:solidFill>
                      <a:srgbClr val="EEECE1"/>
                    </a:solidFill>
                  </a:tcPr>
                </a:tc>
                <a:extLst>
                  <a:ext uri="{0D108BD9-81ED-4DB2-BD59-A6C34878D82A}">
                    <a16:rowId xmlns:a16="http://schemas.microsoft.com/office/drawing/2014/main" val="2485535416"/>
                  </a:ext>
                </a:extLst>
              </a:tr>
            </a:tbl>
          </a:graphicData>
        </a:graphic>
      </p:graphicFrame>
      <p:pic>
        <p:nvPicPr>
          <p:cNvPr id="13" name="Picture 12">
            <a:extLst>
              <a:ext uri="{FF2B5EF4-FFF2-40B4-BE49-F238E27FC236}">
                <a16:creationId xmlns:a16="http://schemas.microsoft.com/office/drawing/2014/main" id="{22E38F83-999A-B367-79C8-8B0E5DDF1932}"/>
              </a:ext>
            </a:extLst>
          </p:cNvPr>
          <p:cNvPicPr>
            <a:picLocks noChangeAspect="1"/>
          </p:cNvPicPr>
          <p:nvPr/>
        </p:nvPicPr>
        <p:blipFill>
          <a:blip r:embed="rId3"/>
          <a:stretch>
            <a:fillRect/>
          </a:stretch>
        </p:blipFill>
        <p:spPr>
          <a:xfrm>
            <a:off x="7180074" y="3570051"/>
            <a:ext cx="2635250" cy="584200"/>
          </a:xfrm>
          <a:prstGeom prst="rect">
            <a:avLst/>
          </a:prstGeom>
        </p:spPr>
      </p:pic>
    </p:spTree>
    <p:extLst>
      <p:ext uri="{BB962C8B-B14F-4D97-AF65-F5344CB8AC3E}">
        <p14:creationId xmlns:p14="http://schemas.microsoft.com/office/powerpoint/2010/main" val="35816160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D0744-5CB9-A596-2793-2C5F49A9267B}"/>
              </a:ext>
            </a:extLst>
          </p:cNvPr>
          <p:cNvSpPr>
            <a:spLocks noGrp="1"/>
          </p:cNvSpPr>
          <p:nvPr>
            <p:ph type="title"/>
          </p:nvPr>
        </p:nvSpPr>
        <p:spPr>
          <a:xfrm>
            <a:off x="973112" y="574987"/>
            <a:ext cx="10515600" cy="1325563"/>
          </a:xfrm>
        </p:spPr>
        <p:txBody>
          <a:bodyPr>
            <a:normAutofit fontScale="90000"/>
          </a:bodyPr>
          <a:lstStyle/>
          <a:p>
            <a:r>
              <a:rPr lang="en-US" sz="4400" dirty="0"/>
              <a:t>1. Conduct workplace solution-focused leadership coaching</a:t>
            </a:r>
            <a:br>
              <a:rPr lang="en-US" sz="6000" b="0" i="0" u="none" strike="noStrike" dirty="0">
                <a:solidFill>
                  <a:srgbClr val="000000"/>
                </a:solidFill>
                <a:effectLst/>
                <a:latin typeface="Calibri" panose="020F0502020204030204" pitchFamily="34" charset="0"/>
              </a:rPr>
            </a:br>
            <a:endParaRPr lang="en-US" dirty="0"/>
          </a:p>
        </p:txBody>
      </p:sp>
      <p:sp>
        <p:nvSpPr>
          <p:cNvPr id="3" name="Content Placeholder 2">
            <a:extLst>
              <a:ext uri="{FF2B5EF4-FFF2-40B4-BE49-F238E27FC236}">
                <a16:creationId xmlns:a16="http://schemas.microsoft.com/office/drawing/2014/main" id="{0BB02736-5496-0A98-7F74-30907F1A0D83}"/>
              </a:ext>
            </a:extLst>
          </p:cNvPr>
          <p:cNvSpPr>
            <a:spLocks noGrp="1"/>
          </p:cNvSpPr>
          <p:nvPr>
            <p:ph idx="1"/>
          </p:nvPr>
        </p:nvSpPr>
        <p:spPr>
          <a:xfrm>
            <a:off x="838200" y="1825625"/>
            <a:ext cx="10818886" cy="4351338"/>
          </a:xfrm>
        </p:spPr>
        <p:txBody>
          <a:bodyPr>
            <a:noAutofit/>
          </a:bodyPr>
          <a:lstStyle/>
          <a:p>
            <a:pPr marL="0" marR="0" lvl="0" indent="0">
              <a:lnSpc>
                <a:spcPct val="115000"/>
              </a:lnSpc>
              <a:spcAft>
                <a:spcPts val="800"/>
              </a:spcAft>
              <a:buNone/>
            </a:pPr>
            <a:r>
              <a:rPr lang="en-US" sz="1800" b="1" dirty="0"/>
              <a:t>What? </a:t>
            </a:r>
            <a:r>
              <a:rPr lang="en-US" sz="1800" dirty="0"/>
              <a:t>Provides coaching to departmental managers using a solution-focused approach. Emphasizes finding practical and actionable solutions rather than dwelling on problems or obstacles.</a:t>
            </a:r>
          </a:p>
          <a:p>
            <a:pPr marL="0" marR="0" lvl="0" indent="0">
              <a:lnSpc>
                <a:spcPct val="115000"/>
              </a:lnSpc>
              <a:spcAft>
                <a:spcPts val="800"/>
              </a:spcAft>
              <a:buNone/>
            </a:pPr>
            <a:r>
              <a:rPr lang="en-US" sz="1800" b="1" dirty="0"/>
              <a:t>Why? </a:t>
            </a:r>
            <a:r>
              <a:rPr lang="en-US" sz="1800" dirty="0"/>
              <a:t>Used to improve leadership effectiveness, boost team performance, and create a positive work culture.</a:t>
            </a:r>
          </a:p>
          <a:p>
            <a:pPr marL="514350" marR="0" lvl="0" indent="-284163">
              <a:lnSpc>
                <a:spcPct val="120000"/>
              </a:lnSpc>
              <a:spcBef>
                <a:spcPts val="0"/>
              </a:spcBef>
              <a:buFont typeface="+mj-lt"/>
              <a:buAutoNum type="arabicPeriod"/>
              <a:tabLst>
                <a:tab pos="457200" algn="l"/>
              </a:tabLst>
            </a:pPr>
            <a:r>
              <a:rPr lang="en-US" sz="1800" dirty="0"/>
              <a:t>Goal-Oriented – Helps leaders define clear and achievable goals.</a:t>
            </a:r>
          </a:p>
          <a:p>
            <a:pPr marL="514350" marR="0" lvl="0" indent="-284163">
              <a:lnSpc>
                <a:spcPct val="120000"/>
              </a:lnSpc>
              <a:spcBef>
                <a:spcPts val="0"/>
              </a:spcBef>
              <a:buFont typeface="+mj-lt"/>
              <a:buAutoNum type="arabicPeriod"/>
              <a:tabLst>
                <a:tab pos="457200" algn="l"/>
              </a:tabLst>
            </a:pPr>
            <a:r>
              <a:rPr lang="en-US" sz="1800" dirty="0"/>
              <a:t>Strength-Based – Focuses on existing skills, resources, and successes rather than weaknesses.</a:t>
            </a:r>
          </a:p>
          <a:p>
            <a:pPr marL="514350" marR="0" lvl="0" indent="-284163">
              <a:lnSpc>
                <a:spcPct val="120000"/>
              </a:lnSpc>
              <a:spcBef>
                <a:spcPts val="0"/>
              </a:spcBef>
              <a:buFont typeface="+mj-lt"/>
              <a:buAutoNum type="arabicPeriod"/>
              <a:tabLst>
                <a:tab pos="457200" algn="l"/>
              </a:tabLst>
            </a:pPr>
            <a:r>
              <a:rPr lang="en-US" sz="1800" dirty="0"/>
              <a:t>Future-Focused – Encourages forward-thinking and actionable steps rather than analyzing past failures.</a:t>
            </a:r>
          </a:p>
          <a:p>
            <a:pPr marL="514350" marR="0" lvl="0" indent="-284163">
              <a:lnSpc>
                <a:spcPct val="120000"/>
              </a:lnSpc>
              <a:spcBef>
                <a:spcPts val="0"/>
              </a:spcBef>
              <a:buFont typeface="+mj-lt"/>
              <a:buAutoNum type="arabicPeriod"/>
              <a:tabLst>
                <a:tab pos="457200" algn="l"/>
              </a:tabLst>
            </a:pPr>
            <a:r>
              <a:rPr lang="en-US" sz="1800" dirty="0"/>
              <a:t>Empowering – Supports leaders in making decisions and taking responsibility for solutions.</a:t>
            </a:r>
          </a:p>
          <a:p>
            <a:pPr marL="514350" marR="0" lvl="0" indent="-284163">
              <a:lnSpc>
                <a:spcPct val="120000"/>
              </a:lnSpc>
              <a:spcBef>
                <a:spcPts val="0"/>
              </a:spcBef>
              <a:buFont typeface="+mj-lt"/>
              <a:buAutoNum type="arabicPeriod"/>
              <a:tabLst>
                <a:tab pos="457200" algn="l"/>
              </a:tabLst>
            </a:pPr>
            <a:r>
              <a:rPr lang="en-US" sz="1800" dirty="0"/>
              <a:t>Efficient – Tends to be time-effective, focusing on quick progress and real-world application.</a:t>
            </a:r>
          </a:p>
          <a:p>
            <a:pPr marL="0" marR="0" lvl="0" indent="0">
              <a:lnSpc>
                <a:spcPct val="115000"/>
              </a:lnSpc>
              <a:spcAft>
                <a:spcPts val="800"/>
              </a:spcAft>
              <a:buNone/>
              <a:tabLst>
                <a:tab pos="457200" algn="l"/>
              </a:tabLst>
            </a:pPr>
            <a:r>
              <a:rPr lang="en-US" sz="1800" b="1" dirty="0"/>
              <a:t>What it looks like in practice: </a:t>
            </a:r>
            <a:r>
              <a:rPr lang="en-US" sz="1800" dirty="0"/>
              <a:t>A coach works with a leader to identify what’s working and build on those successes. The coaching sessions emphasize small, realistic steps toward improvement. Instead of analyzing why problems exist, the focus is on how to fix them effectively.</a:t>
            </a:r>
          </a:p>
        </p:txBody>
      </p:sp>
    </p:spTree>
    <p:extLst>
      <p:ext uri="{BB962C8B-B14F-4D97-AF65-F5344CB8AC3E}">
        <p14:creationId xmlns:p14="http://schemas.microsoft.com/office/powerpoint/2010/main" val="18930959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29D78-1BF3-6015-0B05-BEF7C57D6569}"/>
              </a:ext>
            </a:extLst>
          </p:cNvPr>
          <p:cNvSpPr>
            <a:spLocks noGrp="1"/>
          </p:cNvSpPr>
          <p:nvPr>
            <p:ph type="title"/>
          </p:nvPr>
        </p:nvSpPr>
        <p:spPr>
          <a:xfrm>
            <a:off x="943131" y="589978"/>
            <a:ext cx="10515600" cy="1325563"/>
          </a:xfrm>
        </p:spPr>
        <p:txBody>
          <a:bodyPr>
            <a:normAutofit fontScale="90000"/>
          </a:bodyPr>
          <a:lstStyle/>
          <a:p>
            <a:r>
              <a:rPr lang="en-US" sz="4400" dirty="0"/>
              <a:t>2. Train supervisors in workplace policy enforcement</a:t>
            </a:r>
            <a:br>
              <a:rPr lang="en-US" sz="6000" b="0" i="0" u="none" strike="noStrike" dirty="0">
                <a:solidFill>
                  <a:srgbClr val="000000"/>
                </a:solidFill>
                <a:effectLst/>
                <a:latin typeface="Calibri" panose="020F0502020204030204" pitchFamily="34" charset="0"/>
              </a:rPr>
            </a:br>
            <a:endParaRPr lang="en-US" dirty="0"/>
          </a:p>
        </p:txBody>
      </p:sp>
      <p:sp>
        <p:nvSpPr>
          <p:cNvPr id="3" name="Content Placeholder 2">
            <a:extLst>
              <a:ext uri="{FF2B5EF4-FFF2-40B4-BE49-F238E27FC236}">
                <a16:creationId xmlns:a16="http://schemas.microsoft.com/office/drawing/2014/main" id="{7B966514-2EB1-46C6-DAA1-7DE874FBB088}"/>
              </a:ext>
            </a:extLst>
          </p:cNvPr>
          <p:cNvSpPr>
            <a:spLocks noGrp="1"/>
          </p:cNvSpPr>
          <p:nvPr>
            <p:ph idx="1"/>
          </p:nvPr>
        </p:nvSpPr>
        <p:spPr/>
        <p:txBody>
          <a:bodyPr/>
          <a:lstStyle/>
          <a:p>
            <a:pPr marL="0" indent="0">
              <a:buNone/>
            </a:pPr>
            <a:r>
              <a:rPr lang="en-US" sz="1800" b="1" dirty="0"/>
              <a:t>What? </a:t>
            </a:r>
            <a:r>
              <a:rPr lang="en-US" sz="1800" dirty="0"/>
              <a:t>Provide supervisors with the knowledge, skills, and tools they need to effectively implement and uphold workplace policies</a:t>
            </a:r>
          </a:p>
          <a:p>
            <a:pPr marL="0" indent="0">
              <a:buNone/>
            </a:pPr>
            <a:r>
              <a:rPr lang="en-US" sz="1800" b="1" dirty="0"/>
              <a:t>Why? </a:t>
            </a:r>
            <a:r>
              <a:rPr lang="en-US" sz="1800" dirty="0"/>
              <a:t>To ensure </a:t>
            </a:r>
            <a:r>
              <a:rPr lang="en-US" sz="1800" b="1" dirty="0"/>
              <a:t>policies are followed and action is taken</a:t>
            </a:r>
            <a:r>
              <a:rPr lang="en-US" sz="1800" dirty="0"/>
              <a:t>.</a:t>
            </a:r>
          </a:p>
          <a:p>
            <a:pPr marL="0" marR="0" lvl="0" indent="0">
              <a:lnSpc>
                <a:spcPct val="115000"/>
              </a:lnSpc>
              <a:spcAft>
                <a:spcPts val="800"/>
              </a:spcAft>
              <a:buNone/>
              <a:tabLst>
                <a:tab pos="457200" algn="l"/>
              </a:tabLst>
            </a:pPr>
            <a:r>
              <a:rPr lang="en-US" sz="1800" b="1" dirty="0"/>
              <a:t>Topics to include in supervisor training:</a:t>
            </a:r>
          </a:p>
          <a:p>
            <a:pPr marL="514350" indent="-284163">
              <a:lnSpc>
                <a:spcPct val="120000"/>
              </a:lnSpc>
              <a:spcBef>
                <a:spcPts val="0"/>
              </a:spcBef>
              <a:spcAft>
                <a:spcPts val="800"/>
              </a:spcAft>
              <a:buFont typeface="+mj-lt"/>
              <a:buAutoNum type="arabicPeriod"/>
              <a:tabLst>
                <a:tab pos="457200" algn="l"/>
              </a:tabLst>
            </a:pPr>
            <a:r>
              <a:rPr lang="en-US" sz="1800" dirty="0"/>
              <a:t>Anti-discrimination and harassment policies</a:t>
            </a:r>
          </a:p>
          <a:p>
            <a:pPr marL="514350" indent="-284163">
              <a:lnSpc>
                <a:spcPct val="120000"/>
              </a:lnSpc>
              <a:spcBef>
                <a:spcPts val="0"/>
              </a:spcBef>
              <a:spcAft>
                <a:spcPts val="800"/>
              </a:spcAft>
              <a:buFont typeface="+mj-lt"/>
              <a:buAutoNum type="arabicPeriod"/>
              <a:tabLst>
                <a:tab pos="457200" algn="l"/>
              </a:tabLst>
            </a:pPr>
            <a:r>
              <a:rPr lang="en-US" sz="1800" dirty="0"/>
              <a:t>Attendance and leave policies</a:t>
            </a:r>
          </a:p>
          <a:p>
            <a:pPr marL="514350" indent="-284163">
              <a:lnSpc>
                <a:spcPct val="120000"/>
              </a:lnSpc>
              <a:spcBef>
                <a:spcPts val="0"/>
              </a:spcBef>
              <a:spcAft>
                <a:spcPts val="800"/>
              </a:spcAft>
              <a:buFont typeface="+mj-lt"/>
              <a:buAutoNum type="arabicPeriod"/>
              <a:tabLst>
                <a:tab pos="457200" algn="l"/>
              </a:tabLst>
            </a:pPr>
            <a:r>
              <a:rPr lang="en-US" sz="1800" dirty="0"/>
              <a:t>Workplace safety and health regulations</a:t>
            </a:r>
          </a:p>
          <a:p>
            <a:pPr marL="514350" indent="-284163">
              <a:lnSpc>
                <a:spcPct val="120000"/>
              </a:lnSpc>
              <a:spcBef>
                <a:spcPts val="0"/>
              </a:spcBef>
              <a:spcAft>
                <a:spcPts val="800"/>
              </a:spcAft>
              <a:buFont typeface="+mj-lt"/>
              <a:buAutoNum type="arabicPeriod"/>
              <a:tabLst>
                <a:tab pos="457200" algn="l"/>
              </a:tabLst>
            </a:pPr>
            <a:r>
              <a:rPr lang="en-US" sz="1800" dirty="0"/>
              <a:t>Performance management and disciplinary procedures</a:t>
            </a:r>
          </a:p>
          <a:p>
            <a:pPr marL="514350" indent="-284163">
              <a:lnSpc>
                <a:spcPct val="120000"/>
              </a:lnSpc>
              <a:spcBef>
                <a:spcPts val="0"/>
              </a:spcBef>
              <a:spcAft>
                <a:spcPts val="800"/>
              </a:spcAft>
              <a:buFont typeface="+mj-lt"/>
              <a:buAutoNum type="arabicPeriod"/>
              <a:tabLst>
                <a:tab pos="457200" algn="l"/>
              </a:tabLst>
            </a:pPr>
            <a:r>
              <a:rPr lang="en-US" sz="1800" dirty="0"/>
              <a:t>Handling employee complaints</a:t>
            </a:r>
          </a:p>
          <a:p>
            <a:endParaRPr lang="en-US" sz="1500" dirty="0"/>
          </a:p>
          <a:p>
            <a:endParaRPr lang="en-US" sz="1500" dirty="0"/>
          </a:p>
          <a:p>
            <a:endParaRPr lang="en-US" dirty="0"/>
          </a:p>
        </p:txBody>
      </p:sp>
    </p:spTree>
    <p:extLst>
      <p:ext uri="{BB962C8B-B14F-4D97-AF65-F5344CB8AC3E}">
        <p14:creationId xmlns:p14="http://schemas.microsoft.com/office/powerpoint/2010/main" val="1466052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5B1C9-5EE0-DDE3-FD9C-A389D6DF118D}"/>
              </a:ext>
            </a:extLst>
          </p:cNvPr>
          <p:cNvSpPr>
            <a:spLocks noGrp="1"/>
          </p:cNvSpPr>
          <p:nvPr>
            <p:ph type="title"/>
          </p:nvPr>
        </p:nvSpPr>
        <p:spPr>
          <a:xfrm>
            <a:off x="838200" y="559997"/>
            <a:ext cx="10515600" cy="1325563"/>
          </a:xfrm>
        </p:spPr>
        <p:txBody>
          <a:bodyPr>
            <a:normAutofit fontScale="90000"/>
          </a:bodyPr>
          <a:lstStyle/>
          <a:p>
            <a:r>
              <a:rPr lang="en-US" sz="4400" dirty="0"/>
              <a:t>3. Improve mentoring programs to address competency gaps</a:t>
            </a:r>
            <a:br>
              <a:rPr lang="en-US" sz="6000" b="0" i="0" u="none" strike="noStrike" dirty="0">
                <a:solidFill>
                  <a:srgbClr val="000000"/>
                </a:solidFill>
                <a:effectLst/>
                <a:latin typeface="Calibri" panose="020F0502020204030204" pitchFamily="34" charset="0"/>
              </a:rPr>
            </a:br>
            <a:endParaRPr lang="en-US" dirty="0"/>
          </a:p>
        </p:txBody>
      </p:sp>
      <p:sp>
        <p:nvSpPr>
          <p:cNvPr id="3" name="Content Placeholder 2">
            <a:extLst>
              <a:ext uri="{FF2B5EF4-FFF2-40B4-BE49-F238E27FC236}">
                <a16:creationId xmlns:a16="http://schemas.microsoft.com/office/drawing/2014/main" id="{9BEE237E-D020-5B29-4447-27D8FEF55740}"/>
              </a:ext>
            </a:extLst>
          </p:cNvPr>
          <p:cNvSpPr>
            <a:spLocks noGrp="1"/>
          </p:cNvSpPr>
          <p:nvPr>
            <p:ph idx="1"/>
          </p:nvPr>
        </p:nvSpPr>
        <p:spPr>
          <a:xfrm>
            <a:off x="838200" y="1825625"/>
            <a:ext cx="11133779" cy="4351338"/>
          </a:xfrm>
        </p:spPr>
        <p:txBody>
          <a:bodyPr>
            <a:normAutofit fontScale="25000" lnSpcReduction="20000"/>
          </a:bodyPr>
          <a:lstStyle/>
          <a:p>
            <a:pPr marL="0" marR="0" lvl="0" indent="0">
              <a:lnSpc>
                <a:spcPct val="115000"/>
              </a:lnSpc>
              <a:spcAft>
                <a:spcPts val="800"/>
              </a:spcAft>
              <a:buNone/>
            </a:pPr>
            <a:r>
              <a:rPr lang="en-US" sz="7200" b="1" dirty="0"/>
              <a:t>Note: </a:t>
            </a:r>
            <a:r>
              <a:rPr lang="en-US" sz="7200" dirty="0"/>
              <a:t>Mentoring focuses on career development in the future (coaching focuses on improving performance in the present)</a:t>
            </a:r>
          </a:p>
          <a:p>
            <a:pPr marL="0" marR="0" lvl="0" indent="0">
              <a:lnSpc>
                <a:spcPct val="115000"/>
              </a:lnSpc>
              <a:spcAft>
                <a:spcPts val="800"/>
              </a:spcAft>
              <a:buNone/>
            </a:pPr>
            <a:r>
              <a:rPr lang="en-US" sz="7200" b="1" dirty="0"/>
              <a:t>What? </a:t>
            </a:r>
            <a:r>
              <a:rPr lang="en-US" sz="7200" dirty="0"/>
              <a:t>Enhance mentoring initiatives by introducing formal mentoring guidelines and training mentors to ensure they are effective in guiding mentees.</a:t>
            </a:r>
          </a:p>
          <a:p>
            <a:pPr marL="0" marR="0" lvl="0" indent="0">
              <a:lnSpc>
                <a:spcPct val="115000"/>
              </a:lnSpc>
              <a:spcAft>
                <a:spcPts val="800"/>
              </a:spcAft>
              <a:buNone/>
            </a:pPr>
            <a:r>
              <a:rPr lang="en-US" sz="7200" b="1" dirty="0"/>
              <a:t>Why? </a:t>
            </a:r>
            <a:r>
              <a:rPr lang="en-US" sz="7200" dirty="0"/>
              <a:t>To help employees develop the specific skills and knowledge they lack in order to perform their roles effectively.</a:t>
            </a:r>
          </a:p>
          <a:p>
            <a:pPr marL="0" marR="0" lvl="0" indent="0">
              <a:lnSpc>
                <a:spcPct val="115000"/>
              </a:lnSpc>
              <a:spcAft>
                <a:spcPts val="800"/>
              </a:spcAft>
              <a:buNone/>
            </a:pPr>
            <a:r>
              <a:rPr lang="en-US" sz="7200" b="1" dirty="0"/>
              <a:t>Activities</a:t>
            </a:r>
          </a:p>
          <a:p>
            <a:pPr marL="514350" indent="-284163">
              <a:lnSpc>
                <a:spcPct val="140000"/>
              </a:lnSpc>
              <a:spcBef>
                <a:spcPts val="0"/>
              </a:spcBef>
              <a:spcAft>
                <a:spcPts val="800"/>
              </a:spcAft>
              <a:buFont typeface="+mj-lt"/>
              <a:buAutoNum type="arabicPeriod"/>
              <a:tabLst>
                <a:tab pos="457200" algn="l"/>
              </a:tabLst>
            </a:pPr>
            <a:r>
              <a:rPr lang="en-US" sz="7200" dirty="0"/>
              <a:t>Identifying Competency Gaps: Assessing employees' skills and knowledge to determine areas for improvement.</a:t>
            </a:r>
          </a:p>
          <a:p>
            <a:pPr marL="514350" indent="-284163">
              <a:lnSpc>
                <a:spcPct val="140000"/>
              </a:lnSpc>
              <a:spcBef>
                <a:spcPts val="0"/>
              </a:spcBef>
              <a:spcAft>
                <a:spcPts val="800"/>
              </a:spcAft>
              <a:buFont typeface="+mj-lt"/>
              <a:buAutoNum type="arabicPeriod"/>
              <a:tabLst>
                <a:tab pos="457200" algn="l"/>
              </a:tabLst>
            </a:pPr>
            <a:r>
              <a:rPr lang="en-US" sz="7200" dirty="0"/>
              <a:t>Tailoring Mentorship Plans: Matching employees with mentors based on their development needs.</a:t>
            </a:r>
          </a:p>
          <a:p>
            <a:pPr marL="514350" indent="-284163">
              <a:lnSpc>
                <a:spcPct val="140000"/>
              </a:lnSpc>
              <a:spcBef>
                <a:spcPts val="0"/>
              </a:spcBef>
              <a:spcAft>
                <a:spcPts val="800"/>
              </a:spcAft>
              <a:buFont typeface="+mj-lt"/>
              <a:buAutoNum type="arabicPeriod"/>
              <a:tabLst>
                <a:tab pos="457200" algn="l"/>
              </a:tabLst>
            </a:pPr>
            <a:r>
              <a:rPr lang="en-US" sz="7200" dirty="0"/>
              <a:t>Structured Learning: Creating clear goals, milestones, and training activities within the mentorship.</a:t>
            </a:r>
          </a:p>
          <a:p>
            <a:pPr marL="514350" indent="-284163">
              <a:lnSpc>
                <a:spcPct val="140000"/>
              </a:lnSpc>
              <a:spcBef>
                <a:spcPts val="0"/>
              </a:spcBef>
              <a:spcAft>
                <a:spcPts val="800"/>
              </a:spcAft>
              <a:buFont typeface="+mj-lt"/>
              <a:buAutoNum type="arabicPeriod"/>
              <a:tabLst>
                <a:tab pos="457200" algn="l"/>
              </a:tabLst>
            </a:pPr>
            <a:r>
              <a:rPr lang="en-US" sz="7200" dirty="0"/>
              <a:t>Regular Check-Ins &amp; Feedback: Ensuring ongoing communication to track progress and adjust learning plans as needed.</a:t>
            </a:r>
          </a:p>
          <a:p>
            <a:pPr marL="0" indent="0">
              <a:buNone/>
            </a:pPr>
            <a:endParaRPr lang="en-US" dirty="0"/>
          </a:p>
        </p:txBody>
      </p:sp>
    </p:spTree>
    <p:extLst>
      <p:ext uri="{BB962C8B-B14F-4D97-AF65-F5344CB8AC3E}">
        <p14:creationId xmlns:p14="http://schemas.microsoft.com/office/powerpoint/2010/main" val="14382276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F8209-161B-DAF6-7464-B1EF398E3859}"/>
              </a:ext>
            </a:extLst>
          </p:cNvPr>
          <p:cNvSpPr>
            <a:spLocks noGrp="1"/>
          </p:cNvSpPr>
          <p:nvPr>
            <p:ph type="title"/>
          </p:nvPr>
        </p:nvSpPr>
        <p:spPr>
          <a:xfrm>
            <a:off x="838200" y="500062"/>
            <a:ext cx="10515600" cy="1325563"/>
          </a:xfrm>
        </p:spPr>
        <p:txBody>
          <a:bodyPr>
            <a:normAutofit fontScale="90000"/>
          </a:bodyPr>
          <a:lstStyle/>
          <a:p>
            <a:r>
              <a:rPr lang="en-US" sz="4400" dirty="0"/>
              <a:t>4. Train supervisors in workplace policy awareness</a:t>
            </a:r>
            <a:br>
              <a:rPr lang="en-US" sz="6000" b="0" i="0" u="none" strike="noStrike" dirty="0">
                <a:solidFill>
                  <a:srgbClr val="000000"/>
                </a:solidFill>
                <a:effectLst/>
                <a:latin typeface="Calibri" panose="020F0502020204030204" pitchFamily="34" charset="0"/>
              </a:rPr>
            </a:br>
            <a:endParaRPr lang="en-US" dirty="0"/>
          </a:p>
        </p:txBody>
      </p:sp>
      <p:sp>
        <p:nvSpPr>
          <p:cNvPr id="3" name="Content Placeholder 2">
            <a:extLst>
              <a:ext uri="{FF2B5EF4-FFF2-40B4-BE49-F238E27FC236}">
                <a16:creationId xmlns:a16="http://schemas.microsoft.com/office/drawing/2014/main" id="{CD3A2BB0-2CDF-BAA7-8984-8D88A83055A7}"/>
              </a:ext>
            </a:extLst>
          </p:cNvPr>
          <p:cNvSpPr>
            <a:spLocks noGrp="1"/>
          </p:cNvSpPr>
          <p:nvPr>
            <p:ph idx="1"/>
          </p:nvPr>
        </p:nvSpPr>
        <p:spPr/>
        <p:txBody>
          <a:bodyPr>
            <a:normAutofit/>
          </a:bodyPr>
          <a:lstStyle/>
          <a:p>
            <a:pPr marL="0" marR="0" indent="0">
              <a:lnSpc>
                <a:spcPct val="115000"/>
              </a:lnSpc>
              <a:spcAft>
                <a:spcPts val="800"/>
              </a:spcAft>
              <a:buNone/>
            </a:pPr>
            <a:r>
              <a:rPr lang="en-US" sz="1800" b="1" dirty="0"/>
              <a:t>What? </a:t>
            </a:r>
            <a:r>
              <a:rPr lang="en-US" sz="1800" dirty="0"/>
              <a:t>Similar to #2, to provide supervisors with the knowledge, skills, and tools on workplace policy awareness</a:t>
            </a:r>
          </a:p>
          <a:p>
            <a:pPr marL="0" marR="0" indent="0">
              <a:lnSpc>
                <a:spcPct val="115000"/>
              </a:lnSpc>
              <a:spcAft>
                <a:spcPts val="800"/>
              </a:spcAft>
              <a:buNone/>
            </a:pPr>
            <a:r>
              <a:rPr lang="en-US" sz="1800" b="1" dirty="0"/>
              <a:t>Why? </a:t>
            </a:r>
            <a:r>
              <a:rPr lang="en-US" sz="1800" dirty="0"/>
              <a:t>To educate employees on workplace policies.</a:t>
            </a:r>
          </a:p>
          <a:p>
            <a:pPr marL="0" marR="0" indent="0">
              <a:lnSpc>
                <a:spcPct val="115000"/>
              </a:lnSpc>
              <a:spcAft>
                <a:spcPts val="800"/>
              </a:spcAft>
              <a:buNone/>
            </a:pPr>
            <a:r>
              <a:rPr lang="en-US" sz="1800" b="1" dirty="0"/>
              <a:t>Activities</a:t>
            </a:r>
          </a:p>
          <a:p>
            <a:pPr marL="514350" indent="-284163">
              <a:lnSpc>
                <a:spcPct val="140000"/>
              </a:lnSpc>
              <a:spcBef>
                <a:spcPts val="0"/>
              </a:spcBef>
              <a:spcAft>
                <a:spcPts val="800"/>
              </a:spcAft>
              <a:buFont typeface="+mj-lt"/>
              <a:buAutoNum type="arabicPeriod"/>
              <a:tabLst>
                <a:tab pos="457200" algn="l"/>
              </a:tabLst>
            </a:pPr>
            <a:r>
              <a:rPr lang="en-US" sz="1800" dirty="0"/>
              <a:t>Conducting training sessions on company policies.</a:t>
            </a:r>
          </a:p>
          <a:p>
            <a:pPr marL="514350" indent="-284163">
              <a:lnSpc>
                <a:spcPct val="140000"/>
              </a:lnSpc>
              <a:spcBef>
                <a:spcPts val="0"/>
              </a:spcBef>
              <a:spcAft>
                <a:spcPts val="800"/>
              </a:spcAft>
              <a:buFont typeface="+mj-lt"/>
              <a:buAutoNum type="arabicPeriod"/>
              <a:tabLst>
                <a:tab pos="457200" algn="l"/>
              </a:tabLst>
            </a:pPr>
            <a:r>
              <a:rPr lang="en-US" sz="1800" dirty="0"/>
              <a:t>Distributing employee handbooks and policy documents.</a:t>
            </a:r>
          </a:p>
          <a:p>
            <a:pPr marL="514350" indent="-284163">
              <a:lnSpc>
                <a:spcPct val="140000"/>
              </a:lnSpc>
              <a:spcBef>
                <a:spcPts val="0"/>
              </a:spcBef>
              <a:spcAft>
                <a:spcPts val="800"/>
              </a:spcAft>
              <a:buFont typeface="+mj-lt"/>
              <a:buAutoNum type="arabicPeriod"/>
              <a:tabLst>
                <a:tab pos="457200" algn="l"/>
              </a:tabLst>
            </a:pPr>
            <a:r>
              <a:rPr lang="en-US" sz="1800" dirty="0"/>
              <a:t>Ensuring employees acknowledge policies through signed agreements.</a:t>
            </a:r>
          </a:p>
          <a:p>
            <a:endParaRPr lang="en-US" sz="1800" dirty="0"/>
          </a:p>
        </p:txBody>
      </p:sp>
    </p:spTree>
    <p:extLst>
      <p:ext uri="{BB962C8B-B14F-4D97-AF65-F5344CB8AC3E}">
        <p14:creationId xmlns:p14="http://schemas.microsoft.com/office/powerpoint/2010/main" val="612918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E29E4E-C733-7ACB-C830-35614122A5CB}"/>
              </a:ext>
            </a:extLst>
          </p:cNvPr>
          <p:cNvSpPr>
            <a:spLocks noGrp="1"/>
          </p:cNvSpPr>
          <p:nvPr>
            <p:ph type="title"/>
          </p:nvPr>
        </p:nvSpPr>
        <p:spPr/>
        <p:txBody>
          <a:bodyPr/>
          <a:lstStyle/>
          <a:p>
            <a:r>
              <a:rPr lang="en-US" dirty="0"/>
              <a:t>Introductions </a:t>
            </a:r>
          </a:p>
        </p:txBody>
      </p:sp>
      <p:sp>
        <p:nvSpPr>
          <p:cNvPr id="3" name="Text Placeholder 2">
            <a:extLst>
              <a:ext uri="{FF2B5EF4-FFF2-40B4-BE49-F238E27FC236}">
                <a16:creationId xmlns:a16="http://schemas.microsoft.com/office/drawing/2014/main" id="{B42A949E-75A7-A44B-4DB3-F3670F484D84}"/>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29307068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79237-2E74-4FB1-5890-88499D596BBD}"/>
              </a:ext>
            </a:extLst>
          </p:cNvPr>
          <p:cNvSpPr>
            <a:spLocks noGrp="1"/>
          </p:cNvSpPr>
          <p:nvPr>
            <p:ph type="title"/>
          </p:nvPr>
        </p:nvSpPr>
        <p:spPr>
          <a:xfrm>
            <a:off x="838200" y="567493"/>
            <a:ext cx="10515600" cy="1325563"/>
          </a:xfrm>
        </p:spPr>
        <p:txBody>
          <a:bodyPr>
            <a:normAutofit fontScale="90000"/>
          </a:bodyPr>
          <a:lstStyle/>
          <a:p>
            <a:r>
              <a:rPr lang="en-US" sz="4400" dirty="0"/>
              <a:t>5. Improve coaching programs to address skill gaps</a:t>
            </a:r>
            <a:br>
              <a:rPr lang="en-US" sz="6000" b="0" i="0" u="none" strike="noStrike" dirty="0">
                <a:solidFill>
                  <a:srgbClr val="000000"/>
                </a:solidFill>
                <a:effectLst/>
                <a:latin typeface="Calibri" panose="020F0502020204030204" pitchFamily="34" charset="0"/>
              </a:rPr>
            </a:br>
            <a:endParaRPr lang="en-US" dirty="0"/>
          </a:p>
        </p:txBody>
      </p:sp>
      <p:sp>
        <p:nvSpPr>
          <p:cNvPr id="3" name="Content Placeholder 2">
            <a:extLst>
              <a:ext uri="{FF2B5EF4-FFF2-40B4-BE49-F238E27FC236}">
                <a16:creationId xmlns:a16="http://schemas.microsoft.com/office/drawing/2014/main" id="{29E5856E-C44E-A191-6577-C7422E3624DE}"/>
              </a:ext>
            </a:extLst>
          </p:cNvPr>
          <p:cNvSpPr>
            <a:spLocks noGrp="1"/>
          </p:cNvSpPr>
          <p:nvPr>
            <p:ph idx="1"/>
          </p:nvPr>
        </p:nvSpPr>
        <p:spPr>
          <a:xfrm>
            <a:off x="838199" y="1825625"/>
            <a:ext cx="11000555" cy="4351338"/>
          </a:xfrm>
        </p:spPr>
        <p:txBody>
          <a:bodyPr>
            <a:noAutofit/>
          </a:bodyPr>
          <a:lstStyle/>
          <a:p>
            <a:pPr marL="0" indent="0">
              <a:buNone/>
            </a:pPr>
            <a:r>
              <a:rPr lang="en-US" sz="1800" b="1" dirty="0"/>
              <a:t>Note: </a:t>
            </a:r>
            <a:r>
              <a:rPr lang="en-US" sz="1800" dirty="0"/>
              <a:t>Coaching focuses on improving performance in the present (mentoring focuses on career development in the future)</a:t>
            </a:r>
          </a:p>
          <a:p>
            <a:pPr marL="0" indent="0">
              <a:buNone/>
            </a:pPr>
            <a:r>
              <a:rPr lang="en-US" sz="1800" b="1" dirty="0"/>
              <a:t>What? </a:t>
            </a:r>
            <a:r>
              <a:rPr lang="en-US" sz="1800" dirty="0"/>
              <a:t>Introducing the concept of coaching to diversify learning and providing ongoing capacity development rather than one-time training</a:t>
            </a:r>
          </a:p>
          <a:p>
            <a:pPr marL="0" indent="0">
              <a:buNone/>
            </a:pPr>
            <a:r>
              <a:rPr lang="en-US" sz="1800" b="1" dirty="0"/>
              <a:t>Why? </a:t>
            </a:r>
            <a:r>
              <a:rPr lang="en-US" sz="1800" dirty="0"/>
              <a:t>To help employees develop the specific skills they need to perform their jobs more effectively</a:t>
            </a:r>
          </a:p>
          <a:p>
            <a:pPr marL="0" indent="0">
              <a:buNone/>
            </a:pPr>
            <a:r>
              <a:rPr lang="en-US" sz="1800" b="1" dirty="0"/>
              <a:t>Activities</a:t>
            </a:r>
          </a:p>
          <a:p>
            <a:pPr marL="514350" marR="0" lvl="0" indent="-284163">
              <a:lnSpc>
                <a:spcPct val="140000"/>
              </a:lnSpc>
              <a:spcBef>
                <a:spcPts val="0"/>
              </a:spcBef>
              <a:spcAft>
                <a:spcPts val="800"/>
              </a:spcAft>
              <a:buFont typeface="+mj-lt"/>
              <a:buAutoNum type="arabicPeriod"/>
              <a:tabLst>
                <a:tab pos="457200" algn="l"/>
              </a:tabLst>
            </a:pPr>
            <a:r>
              <a:rPr lang="en-US" sz="1800" dirty="0"/>
              <a:t>Identify skills gaps: Assess employees’ strengths and weaknesses to determine areas for improvement.</a:t>
            </a:r>
          </a:p>
          <a:p>
            <a:pPr marL="514350" marR="0" lvl="0" indent="-284163">
              <a:lnSpc>
                <a:spcPct val="140000"/>
              </a:lnSpc>
              <a:spcBef>
                <a:spcPts val="0"/>
              </a:spcBef>
              <a:spcAft>
                <a:spcPts val="800"/>
              </a:spcAft>
              <a:buFont typeface="+mj-lt"/>
              <a:buAutoNum type="arabicPeriod"/>
              <a:tabLst>
                <a:tab pos="457200" algn="l"/>
              </a:tabLst>
            </a:pPr>
            <a:r>
              <a:rPr lang="en-US" sz="1800" dirty="0"/>
              <a:t>Create personalized development plans tailored to individual or team needs.</a:t>
            </a:r>
          </a:p>
          <a:p>
            <a:pPr marL="514350" marR="0" lvl="0" indent="-284163">
              <a:lnSpc>
                <a:spcPct val="140000"/>
              </a:lnSpc>
              <a:spcBef>
                <a:spcPts val="0"/>
              </a:spcBef>
              <a:spcAft>
                <a:spcPts val="800"/>
              </a:spcAft>
              <a:buFont typeface="+mj-lt"/>
              <a:buAutoNum type="arabicPeriod"/>
              <a:tabLst>
                <a:tab pos="457200" algn="l"/>
              </a:tabLst>
            </a:pPr>
            <a:r>
              <a:rPr lang="en-US" sz="1800" dirty="0"/>
              <a:t>Train coaches</a:t>
            </a:r>
          </a:p>
          <a:p>
            <a:pPr marL="514350" marR="0" lvl="0" indent="-284163">
              <a:lnSpc>
                <a:spcPct val="140000"/>
              </a:lnSpc>
              <a:spcBef>
                <a:spcPts val="0"/>
              </a:spcBef>
              <a:spcAft>
                <a:spcPts val="800"/>
              </a:spcAft>
              <a:buFont typeface="+mj-lt"/>
              <a:buAutoNum type="arabicPeriod"/>
              <a:tabLst>
                <a:tab pos="457200" algn="l"/>
              </a:tabLst>
            </a:pPr>
            <a:r>
              <a:rPr lang="en-US" sz="1800" dirty="0"/>
              <a:t>Implement structured check-ins and performance reviews to track progress.</a:t>
            </a:r>
          </a:p>
          <a:p>
            <a:pPr marL="514350" marR="0" lvl="0" indent="-284163">
              <a:lnSpc>
                <a:spcPct val="140000"/>
              </a:lnSpc>
              <a:spcBef>
                <a:spcPts val="0"/>
              </a:spcBef>
              <a:spcAft>
                <a:spcPts val="800"/>
              </a:spcAft>
              <a:buFont typeface="+mj-lt"/>
              <a:buAutoNum type="arabicPeriod"/>
              <a:tabLst>
                <a:tab pos="457200" algn="l"/>
              </a:tabLst>
            </a:pPr>
            <a:r>
              <a:rPr lang="en-US" sz="1800" dirty="0"/>
              <a:t>Encouraging a Growth Mindset: Fostering a learning culture where employees feel empowered to improve.</a:t>
            </a:r>
          </a:p>
          <a:p>
            <a:endParaRPr lang="en-US" sz="1800" dirty="0"/>
          </a:p>
          <a:p>
            <a:endParaRPr lang="en-US" sz="1800" dirty="0"/>
          </a:p>
          <a:p>
            <a:endParaRPr lang="en-US" sz="1800" dirty="0"/>
          </a:p>
        </p:txBody>
      </p:sp>
    </p:spTree>
    <p:extLst>
      <p:ext uri="{BB962C8B-B14F-4D97-AF65-F5344CB8AC3E}">
        <p14:creationId xmlns:p14="http://schemas.microsoft.com/office/powerpoint/2010/main" val="33416178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0363A-A032-9183-62BC-C6D1AAAFF00D}"/>
              </a:ext>
            </a:extLst>
          </p:cNvPr>
          <p:cNvSpPr>
            <a:spLocks noGrp="1"/>
          </p:cNvSpPr>
          <p:nvPr>
            <p:ph type="title"/>
          </p:nvPr>
        </p:nvSpPr>
        <p:spPr>
          <a:xfrm>
            <a:off x="838200" y="500062"/>
            <a:ext cx="10515600" cy="1325563"/>
          </a:xfrm>
        </p:spPr>
        <p:txBody>
          <a:bodyPr>
            <a:normAutofit fontScale="90000"/>
          </a:bodyPr>
          <a:lstStyle/>
          <a:p>
            <a:r>
              <a:rPr lang="en-US" sz="4400" dirty="0"/>
              <a:t>6. Develop a review process for job descriptions</a:t>
            </a:r>
            <a:br>
              <a:rPr lang="en-US" sz="6000" b="0" i="0" u="none" strike="noStrike" dirty="0">
                <a:solidFill>
                  <a:srgbClr val="000000"/>
                </a:solidFill>
                <a:effectLst/>
                <a:latin typeface="Calibri" panose="020F0502020204030204" pitchFamily="34" charset="0"/>
              </a:rPr>
            </a:br>
            <a:endParaRPr lang="en-US" dirty="0"/>
          </a:p>
        </p:txBody>
      </p:sp>
      <p:sp>
        <p:nvSpPr>
          <p:cNvPr id="3" name="Content Placeholder 2">
            <a:extLst>
              <a:ext uri="{FF2B5EF4-FFF2-40B4-BE49-F238E27FC236}">
                <a16:creationId xmlns:a16="http://schemas.microsoft.com/office/drawing/2014/main" id="{A75CAA4D-624F-1FC5-B35A-FC8A22CC5742}"/>
              </a:ext>
            </a:extLst>
          </p:cNvPr>
          <p:cNvSpPr>
            <a:spLocks noGrp="1"/>
          </p:cNvSpPr>
          <p:nvPr>
            <p:ph idx="1"/>
          </p:nvPr>
        </p:nvSpPr>
        <p:spPr>
          <a:xfrm>
            <a:off x="838200" y="1825625"/>
            <a:ext cx="11115612" cy="4351338"/>
          </a:xfrm>
        </p:spPr>
        <p:txBody>
          <a:bodyPr>
            <a:noAutofit/>
          </a:bodyPr>
          <a:lstStyle/>
          <a:p>
            <a:pPr marL="0" marR="0" indent="0">
              <a:lnSpc>
                <a:spcPct val="115000"/>
              </a:lnSpc>
              <a:spcAft>
                <a:spcPts val="800"/>
              </a:spcAft>
              <a:buNone/>
            </a:pPr>
            <a:r>
              <a:rPr lang="en-US" sz="1600" b="1" dirty="0"/>
              <a:t>What? </a:t>
            </a:r>
            <a:r>
              <a:rPr lang="en-US" sz="1600" dirty="0"/>
              <a:t>Develop a review process for job descriptions" by creating a structured method to regularly assess, update, and refine job descriptions </a:t>
            </a:r>
          </a:p>
          <a:p>
            <a:pPr marL="0" marR="0" lvl="0" indent="0">
              <a:lnSpc>
                <a:spcPct val="115000"/>
              </a:lnSpc>
              <a:spcAft>
                <a:spcPts val="800"/>
              </a:spcAft>
              <a:buSzPts val="1000"/>
              <a:buNone/>
              <a:tabLst>
                <a:tab pos="457200" algn="l"/>
              </a:tabLst>
            </a:pPr>
            <a:r>
              <a:rPr lang="en-US" sz="1600" b="1" dirty="0"/>
              <a:t>Why? </a:t>
            </a:r>
            <a:r>
              <a:rPr lang="en-US" sz="1600" dirty="0"/>
              <a:t>To ensure they remain accurate, relevant, and aligned with CMS needs. It also ensures clarity and accuracy of roles and helps with recruitment and performance evaluations.</a:t>
            </a:r>
          </a:p>
          <a:p>
            <a:pPr marL="0" marR="0" indent="0">
              <a:lnSpc>
                <a:spcPct val="115000"/>
              </a:lnSpc>
              <a:spcAft>
                <a:spcPts val="800"/>
              </a:spcAft>
              <a:buNone/>
            </a:pPr>
            <a:r>
              <a:rPr lang="en-US" sz="1600" b="1" dirty="0"/>
              <a:t>Key Steps </a:t>
            </a:r>
          </a:p>
          <a:p>
            <a:pPr marL="514350" marR="0" indent="-284163">
              <a:lnSpc>
                <a:spcPct val="140000"/>
              </a:lnSpc>
              <a:spcBef>
                <a:spcPts val="0"/>
              </a:spcBef>
              <a:buFont typeface="+mj-lt"/>
              <a:buAutoNum type="arabicPeriod"/>
              <a:tabLst>
                <a:tab pos="457200" algn="l"/>
              </a:tabLst>
            </a:pPr>
            <a:r>
              <a:rPr lang="en-US" sz="1600" dirty="0"/>
              <a:t>Establish Review Criteria: Define what aspects of the job description need to be evaluated (e.g., job duties, required skills, qualifications).</a:t>
            </a:r>
          </a:p>
          <a:p>
            <a:pPr marL="514350" marR="0" indent="-284163">
              <a:lnSpc>
                <a:spcPct val="140000"/>
              </a:lnSpc>
              <a:spcBef>
                <a:spcPts val="0"/>
              </a:spcBef>
              <a:buFont typeface="+mj-lt"/>
              <a:buAutoNum type="arabicPeriod"/>
              <a:tabLst>
                <a:tab pos="457200" algn="l"/>
              </a:tabLst>
            </a:pPr>
            <a:r>
              <a:rPr lang="en-US" sz="1600" dirty="0"/>
              <a:t>Set a Review Schedule: Determine how often job descriptions should be reviewed (e.g., annually, biannually, or when business needs change).</a:t>
            </a:r>
          </a:p>
          <a:p>
            <a:pPr marL="514350" marR="0" indent="-284163">
              <a:lnSpc>
                <a:spcPct val="140000"/>
              </a:lnSpc>
              <a:spcBef>
                <a:spcPts val="0"/>
              </a:spcBef>
              <a:buFont typeface="+mj-lt"/>
              <a:buAutoNum type="arabicPeriod"/>
              <a:tabLst>
                <a:tab pos="457200" algn="l"/>
              </a:tabLst>
            </a:pPr>
            <a:r>
              <a:rPr lang="en-US" sz="1600" dirty="0"/>
              <a:t>Involve Key Stakeholders: Engage HR, department managers, and employees in the review process to ensure accuracy.</a:t>
            </a:r>
          </a:p>
          <a:p>
            <a:pPr marL="514350" marR="0" indent="-284163">
              <a:lnSpc>
                <a:spcPct val="140000"/>
              </a:lnSpc>
              <a:spcBef>
                <a:spcPts val="0"/>
              </a:spcBef>
              <a:buFont typeface="+mj-lt"/>
              <a:buAutoNum type="arabicPeriod"/>
              <a:tabLst>
                <a:tab pos="457200" algn="l"/>
              </a:tabLst>
            </a:pPr>
            <a:r>
              <a:rPr lang="en-US" sz="1600" dirty="0"/>
              <a:t>Incorporate Employee Feedback: Gather input from employees currently in the roles to identify outdated or missing responsibilities.</a:t>
            </a:r>
          </a:p>
          <a:p>
            <a:pPr marL="342900" marR="0" lvl="0" indent="-342900">
              <a:lnSpc>
                <a:spcPct val="115000"/>
              </a:lnSpc>
              <a:spcAft>
                <a:spcPts val="800"/>
              </a:spcAft>
              <a:buSzPts val="1000"/>
              <a:buFont typeface="Symbol" panose="05050102010706020507" pitchFamily="18" charset="2"/>
              <a:buChar char=""/>
              <a:tabLst>
                <a:tab pos="457200" algn="l"/>
              </a:tabLst>
            </a:pPr>
            <a:endParaRPr lang="en-US" sz="1600" dirty="0"/>
          </a:p>
          <a:p>
            <a:endParaRPr lang="en-US" sz="1600" dirty="0"/>
          </a:p>
        </p:txBody>
      </p:sp>
    </p:spTree>
    <p:extLst>
      <p:ext uri="{BB962C8B-B14F-4D97-AF65-F5344CB8AC3E}">
        <p14:creationId xmlns:p14="http://schemas.microsoft.com/office/powerpoint/2010/main" val="299580162"/>
      </p:ext>
    </p:extLst>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5654D-8722-79B9-C073-F51AA639F827}"/>
              </a:ext>
            </a:extLst>
          </p:cNvPr>
          <p:cNvSpPr>
            <a:spLocks noGrp="1"/>
          </p:cNvSpPr>
          <p:nvPr>
            <p:ph type="title"/>
          </p:nvPr>
        </p:nvSpPr>
        <p:spPr/>
        <p:txBody>
          <a:bodyPr/>
          <a:lstStyle/>
          <a:p>
            <a:r>
              <a:rPr lang="en-US" dirty="0"/>
              <a:t>Discussion </a:t>
            </a:r>
          </a:p>
        </p:txBody>
      </p:sp>
      <p:sp>
        <p:nvSpPr>
          <p:cNvPr id="3" name="Content Placeholder 2">
            <a:extLst>
              <a:ext uri="{FF2B5EF4-FFF2-40B4-BE49-F238E27FC236}">
                <a16:creationId xmlns:a16="http://schemas.microsoft.com/office/drawing/2014/main" id="{80093EA1-8ADC-BCD2-3CBC-BE65E38FD6B6}"/>
              </a:ext>
            </a:extLst>
          </p:cNvPr>
          <p:cNvSpPr>
            <a:spLocks noGrp="1"/>
          </p:cNvSpPr>
          <p:nvPr>
            <p:ph idx="1"/>
          </p:nvPr>
        </p:nvSpPr>
        <p:spPr/>
        <p:txBody>
          <a:bodyPr/>
          <a:lstStyle/>
          <a:p>
            <a:r>
              <a:rPr lang="en-US" dirty="0"/>
              <a:t>What are the most critical areas that require action?</a:t>
            </a:r>
          </a:p>
          <a:p>
            <a:r>
              <a:rPr lang="en-US" dirty="0"/>
              <a:t>Please review the priorities and reflect on the following:</a:t>
            </a:r>
          </a:p>
          <a:p>
            <a:pPr lvl="1"/>
            <a:r>
              <a:rPr lang="en-US" dirty="0"/>
              <a:t>Relevance </a:t>
            </a:r>
          </a:p>
          <a:p>
            <a:pPr lvl="1"/>
            <a:r>
              <a:rPr lang="en-US" dirty="0"/>
              <a:t>Feasibility </a:t>
            </a:r>
          </a:p>
          <a:p>
            <a:pPr lvl="1"/>
            <a:r>
              <a:rPr lang="en-US" dirty="0"/>
              <a:t>Affordability </a:t>
            </a:r>
          </a:p>
          <a:p>
            <a:pPr lvl="1"/>
            <a:r>
              <a:rPr lang="en-US" dirty="0"/>
              <a:t>Time-bound </a:t>
            </a:r>
          </a:p>
          <a:p>
            <a:pPr lvl="1"/>
            <a:r>
              <a:rPr lang="en-US" dirty="0"/>
              <a:t>External support </a:t>
            </a:r>
          </a:p>
        </p:txBody>
      </p:sp>
    </p:spTree>
    <p:extLst>
      <p:ext uri="{BB962C8B-B14F-4D97-AF65-F5344CB8AC3E}">
        <p14:creationId xmlns:p14="http://schemas.microsoft.com/office/powerpoint/2010/main" val="25769705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F216F-5764-3335-3F18-F38A9772663E}"/>
              </a:ext>
            </a:extLst>
          </p:cNvPr>
          <p:cNvSpPr>
            <a:spLocks noGrp="1"/>
          </p:cNvSpPr>
          <p:nvPr>
            <p:ph type="title"/>
          </p:nvPr>
        </p:nvSpPr>
        <p:spPr/>
        <p:txBody>
          <a:bodyPr/>
          <a:lstStyle/>
          <a:p>
            <a:r>
              <a:rPr lang="en-US" dirty="0"/>
              <a:t>Prioritization</a:t>
            </a:r>
          </a:p>
        </p:txBody>
      </p:sp>
      <p:pic>
        <p:nvPicPr>
          <p:cNvPr id="4" name="Content Placeholder 4">
            <a:extLst>
              <a:ext uri="{FF2B5EF4-FFF2-40B4-BE49-F238E27FC236}">
                <a16:creationId xmlns:a16="http://schemas.microsoft.com/office/drawing/2014/main" id="{935B647C-0DE6-67EC-0ACA-CB8144F2CAA3}"/>
              </a:ext>
            </a:extLst>
          </p:cNvPr>
          <p:cNvPicPr>
            <a:picLocks noGrp="1" noChangeAspect="1"/>
          </p:cNvPicPr>
          <p:nvPr>
            <p:ph idx="1"/>
          </p:nvPr>
        </p:nvPicPr>
        <p:blipFill>
          <a:blip r:embed="rId2"/>
          <a:srcRect l="1552" r="2837"/>
          <a:stretch/>
        </p:blipFill>
        <p:spPr>
          <a:xfrm>
            <a:off x="838200" y="1579894"/>
            <a:ext cx="9601705" cy="5054831"/>
          </a:xfrm>
        </p:spPr>
      </p:pic>
    </p:spTree>
    <p:extLst>
      <p:ext uri="{BB962C8B-B14F-4D97-AF65-F5344CB8AC3E}">
        <p14:creationId xmlns:p14="http://schemas.microsoft.com/office/powerpoint/2010/main" val="9881610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7A637-FDED-80A1-0054-AA1265E5B043}"/>
              </a:ext>
            </a:extLst>
          </p:cNvPr>
          <p:cNvSpPr>
            <a:spLocks noGrp="1"/>
          </p:cNvSpPr>
          <p:nvPr>
            <p:ph type="title"/>
          </p:nvPr>
        </p:nvSpPr>
        <p:spPr/>
        <p:txBody>
          <a:bodyPr/>
          <a:lstStyle/>
          <a:p>
            <a:r>
              <a:rPr lang="en-US" dirty="0"/>
              <a:t>Intervention Level</a:t>
            </a:r>
          </a:p>
        </p:txBody>
      </p:sp>
      <p:pic>
        <p:nvPicPr>
          <p:cNvPr id="4" name="Content Placeholder 4">
            <a:extLst>
              <a:ext uri="{FF2B5EF4-FFF2-40B4-BE49-F238E27FC236}">
                <a16:creationId xmlns:a16="http://schemas.microsoft.com/office/drawing/2014/main" id="{41DFC7A0-D3CF-764B-8D59-34EA0063EEC4}"/>
              </a:ext>
            </a:extLst>
          </p:cNvPr>
          <p:cNvPicPr>
            <a:picLocks noGrp="1" noChangeAspect="1"/>
          </p:cNvPicPr>
          <p:nvPr>
            <p:ph idx="1"/>
          </p:nvPr>
        </p:nvPicPr>
        <p:blipFill>
          <a:blip r:embed="rId2"/>
          <a:stretch>
            <a:fillRect/>
          </a:stretch>
        </p:blipFill>
        <p:spPr>
          <a:xfrm>
            <a:off x="435414" y="2021840"/>
            <a:ext cx="11773331" cy="3606799"/>
          </a:xfrm>
        </p:spPr>
      </p:pic>
    </p:spTree>
    <p:extLst>
      <p:ext uri="{BB962C8B-B14F-4D97-AF65-F5344CB8AC3E}">
        <p14:creationId xmlns:p14="http://schemas.microsoft.com/office/powerpoint/2010/main" val="35974732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B8EF2-0440-14B8-A519-961474F07136}"/>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BA9721FC-6385-AA0F-DC6C-41784501E9C0}"/>
              </a:ext>
            </a:extLst>
          </p:cNvPr>
          <p:cNvSpPr>
            <a:spLocks noGrp="1"/>
          </p:cNvSpPr>
          <p:nvPr>
            <p:ph sz="half" idx="1"/>
          </p:nvPr>
        </p:nvSpPr>
        <p:spPr>
          <a:xfrm>
            <a:off x="753420" y="1825625"/>
            <a:ext cx="6579947" cy="4902180"/>
          </a:xfrm>
        </p:spPr>
        <p:txBody>
          <a:bodyPr>
            <a:normAutofit fontScale="62500" lnSpcReduction="20000"/>
          </a:bodyPr>
          <a:lstStyle/>
          <a:p>
            <a:pPr marL="0" indent="0">
              <a:buNone/>
            </a:pPr>
            <a:r>
              <a:rPr lang="en-US" b="1" dirty="0"/>
              <a:t>Relevance</a:t>
            </a:r>
          </a:p>
          <a:p>
            <a:pPr>
              <a:buFont typeface="Arial" panose="020B0604020202020204" pitchFamily="34" charset="0"/>
              <a:buChar char="•"/>
            </a:pPr>
            <a:r>
              <a:rPr lang="en-US" dirty="0"/>
              <a:t>Does this intervention address a critical workforce gap in supply chain management?</a:t>
            </a:r>
          </a:p>
          <a:p>
            <a:pPr>
              <a:buFont typeface="Arial" panose="020B0604020202020204" pitchFamily="34" charset="0"/>
              <a:buChar char="•"/>
            </a:pPr>
            <a:r>
              <a:rPr lang="en-US" dirty="0"/>
              <a:t>Is it aligned with national policies and supply chain strategies?</a:t>
            </a:r>
          </a:p>
          <a:p>
            <a:pPr>
              <a:buFont typeface="Arial" panose="020B0604020202020204" pitchFamily="34" charset="0"/>
              <a:buChar char="•"/>
            </a:pPr>
            <a:r>
              <a:rPr lang="en-US" dirty="0"/>
              <a:t>Will it have a significant impact on supply chain performance?</a:t>
            </a:r>
          </a:p>
          <a:p>
            <a:pPr marL="0" indent="0">
              <a:buNone/>
            </a:pPr>
            <a:r>
              <a:rPr lang="en-US" b="1" dirty="0"/>
              <a:t>Feasibility</a:t>
            </a:r>
          </a:p>
          <a:p>
            <a:pPr>
              <a:buFont typeface="Arial" panose="020B0604020202020204" pitchFamily="34" charset="0"/>
              <a:buChar char="•"/>
            </a:pPr>
            <a:r>
              <a:rPr lang="en-US" dirty="0"/>
              <a:t>Can this intervention be realistically implemented with available resources and expertise?</a:t>
            </a:r>
          </a:p>
          <a:p>
            <a:pPr>
              <a:buFont typeface="Arial" panose="020B0604020202020204" pitchFamily="34" charset="0"/>
              <a:buChar char="•"/>
            </a:pPr>
            <a:r>
              <a:rPr lang="en-US" dirty="0"/>
              <a:t>Are there existing policies or systems that support or hinder implementation?</a:t>
            </a:r>
          </a:p>
          <a:p>
            <a:pPr>
              <a:buFont typeface="Arial" panose="020B0604020202020204" pitchFamily="34" charset="0"/>
              <a:buChar char="•"/>
            </a:pPr>
            <a:r>
              <a:rPr lang="en-US" dirty="0"/>
              <a:t>Are there legal, institutional, or bureaucratic barriers to consider?</a:t>
            </a:r>
          </a:p>
          <a:p>
            <a:pPr marL="0" indent="0">
              <a:buNone/>
            </a:pPr>
            <a:r>
              <a:rPr lang="en-US" b="1" dirty="0"/>
              <a:t>Affordability</a:t>
            </a:r>
          </a:p>
          <a:p>
            <a:pPr>
              <a:buFont typeface="Arial" panose="020B0604020202020204" pitchFamily="34" charset="0"/>
              <a:buChar char="•"/>
            </a:pPr>
            <a:r>
              <a:rPr lang="en-US" dirty="0"/>
              <a:t>Can the intervention be funded within existing budgets or will additional resources be needed?</a:t>
            </a:r>
          </a:p>
          <a:p>
            <a:pPr>
              <a:buFont typeface="Arial" panose="020B0604020202020204" pitchFamily="34" charset="0"/>
              <a:buChar char="•"/>
            </a:pPr>
            <a:r>
              <a:rPr lang="en-US" dirty="0"/>
              <a:t>Are there cost-effective alternatives?</a:t>
            </a:r>
          </a:p>
          <a:p>
            <a:pPr>
              <a:buFont typeface="Arial" panose="020B0604020202020204" pitchFamily="34" charset="0"/>
              <a:buChar char="•"/>
            </a:pPr>
            <a:r>
              <a:rPr lang="en-US" dirty="0"/>
              <a:t>Can the intervention be sustained financially in the long run?</a:t>
            </a:r>
          </a:p>
        </p:txBody>
      </p:sp>
      <p:sp>
        <p:nvSpPr>
          <p:cNvPr id="4" name="Content Placeholder 3">
            <a:extLst>
              <a:ext uri="{FF2B5EF4-FFF2-40B4-BE49-F238E27FC236}">
                <a16:creationId xmlns:a16="http://schemas.microsoft.com/office/drawing/2014/main" id="{2A381B19-7680-5511-558E-6B19BE8AB585}"/>
              </a:ext>
            </a:extLst>
          </p:cNvPr>
          <p:cNvSpPr>
            <a:spLocks noGrp="1"/>
          </p:cNvSpPr>
          <p:nvPr>
            <p:ph sz="half" idx="2"/>
          </p:nvPr>
        </p:nvSpPr>
        <p:spPr>
          <a:xfrm>
            <a:off x="7333367" y="1825625"/>
            <a:ext cx="4741557" cy="4351338"/>
          </a:xfrm>
        </p:spPr>
        <p:txBody>
          <a:bodyPr>
            <a:normAutofit fontScale="62500" lnSpcReduction="20000"/>
          </a:bodyPr>
          <a:lstStyle/>
          <a:p>
            <a:pPr marL="0" indent="0">
              <a:buNone/>
            </a:pPr>
            <a:r>
              <a:rPr lang="en-US" b="1" dirty="0"/>
              <a:t>Time-Bound</a:t>
            </a:r>
          </a:p>
          <a:p>
            <a:pPr>
              <a:buFont typeface="Arial" panose="020B0604020202020204" pitchFamily="34" charset="0"/>
              <a:buChar char="•"/>
            </a:pPr>
            <a:r>
              <a:rPr lang="en-US" dirty="0"/>
              <a:t>How long will it take to implement this intervention?</a:t>
            </a:r>
          </a:p>
          <a:p>
            <a:pPr>
              <a:buFont typeface="Arial" panose="020B0604020202020204" pitchFamily="34" charset="0"/>
              <a:buChar char="•"/>
            </a:pPr>
            <a:r>
              <a:rPr lang="en-US" dirty="0"/>
              <a:t>Will it produce short-term or long-term results?</a:t>
            </a:r>
          </a:p>
          <a:p>
            <a:pPr>
              <a:buFont typeface="Arial" panose="020B0604020202020204" pitchFamily="34" charset="0"/>
              <a:buChar char="•"/>
            </a:pPr>
            <a:r>
              <a:rPr lang="en-US" dirty="0"/>
              <a:t>Are there deadlines or milestones that need to be met?</a:t>
            </a:r>
          </a:p>
          <a:p>
            <a:pPr marL="0" indent="0">
              <a:buNone/>
            </a:pPr>
            <a:r>
              <a:rPr lang="en-US" b="1" dirty="0"/>
              <a:t>External Support</a:t>
            </a:r>
          </a:p>
          <a:p>
            <a:pPr>
              <a:buFont typeface="Arial" panose="020B0604020202020204" pitchFamily="34" charset="0"/>
              <a:buChar char="•"/>
            </a:pPr>
            <a:r>
              <a:rPr lang="en-US" dirty="0"/>
              <a:t>Can this intervention be implemented using local resources, or is external funding and expertise required?</a:t>
            </a:r>
          </a:p>
          <a:p>
            <a:pPr>
              <a:buFont typeface="Arial" panose="020B0604020202020204" pitchFamily="34" charset="0"/>
              <a:buChar char="•"/>
            </a:pPr>
            <a:r>
              <a:rPr lang="en-US" dirty="0"/>
              <a:t>What role can development partners, NGOs, or donors play in supporting this intervention?</a:t>
            </a:r>
          </a:p>
          <a:p>
            <a:pPr>
              <a:buFont typeface="Arial" panose="020B0604020202020204" pitchFamily="34" charset="0"/>
              <a:buChar char="•"/>
            </a:pPr>
            <a:r>
              <a:rPr lang="en-US" dirty="0"/>
              <a:t>Is there an existing partnership or funding mechanism that can be leveraged?</a:t>
            </a:r>
          </a:p>
          <a:p>
            <a:endParaRPr lang="en-US" dirty="0"/>
          </a:p>
        </p:txBody>
      </p:sp>
    </p:spTree>
    <p:extLst>
      <p:ext uri="{BB962C8B-B14F-4D97-AF65-F5344CB8AC3E}">
        <p14:creationId xmlns:p14="http://schemas.microsoft.com/office/powerpoint/2010/main" val="5875876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D219E1-D4E5-ECC1-5D11-77CF413ACB0A}"/>
              </a:ext>
            </a:extLst>
          </p:cNvPr>
          <p:cNvSpPr>
            <a:spLocks noGrp="1"/>
          </p:cNvSpPr>
          <p:nvPr>
            <p:ph type="title"/>
          </p:nvPr>
        </p:nvSpPr>
        <p:spPr/>
        <p:txBody>
          <a:bodyPr/>
          <a:lstStyle/>
          <a:p>
            <a:r>
              <a:rPr lang="en-US" dirty="0"/>
              <a:t>Group Presentations </a:t>
            </a:r>
          </a:p>
        </p:txBody>
      </p:sp>
      <p:sp>
        <p:nvSpPr>
          <p:cNvPr id="5" name="Text Placeholder 4">
            <a:extLst>
              <a:ext uri="{FF2B5EF4-FFF2-40B4-BE49-F238E27FC236}">
                <a16:creationId xmlns:a16="http://schemas.microsoft.com/office/drawing/2014/main" id="{478CC131-B371-0052-DAB5-17AEC8FF314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4939934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E77E3D-0F62-D15B-3069-2347E7AAAB5D}"/>
              </a:ext>
            </a:extLst>
          </p:cNvPr>
          <p:cNvSpPr>
            <a:spLocks noGrp="1"/>
          </p:cNvSpPr>
          <p:nvPr>
            <p:ph type="title"/>
          </p:nvPr>
        </p:nvSpPr>
        <p:spPr/>
        <p:txBody>
          <a:bodyPr/>
          <a:lstStyle/>
          <a:p>
            <a:r>
              <a:rPr lang="en-US" dirty="0"/>
              <a:t>Next Steps </a:t>
            </a:r>
          </a:p>
        </p:txBody>
      </p:sp>
      <p:sp>
        <p:nvSpPr>
          <p:cNvPr id="5" name="Content Placeholder 4">
            <a:extLst>
              <a:ext uri="{FF2B5EF4-FFF2-40B4-BE49-F238E27FC236}">
                <a16:creationId xmlns:a16="http://schemas.microsoft.com/office/drawing/2014/main" id="{169AFAD2-057B-142C-43D8-54637A5DB42B}"/>
              </a:ext>
            </a:extLst>
          </p:cNvPr>
          <p:cNvSpPr>
            <a:spLocks noGrp="1"/>
          </p:cNvSpPr>
          <p:nvPr>
            <p:ph idx="1"/>
          </p:nvPr>
        </p:nvSpPr>
        <p:spPr>
          <a:xfrm>
            <a:off x="838199" y="1825625"/>
            <a:ext cx="10974049" cy="4351338"/>
          </a:xfrm>
        </p:spPr>
        <p:txBody>
          <a:bodyPr/>
          <a:lstStyle/>
          <a:p>
            <a:r>
              <a:rPr lang="en-US" dirty="0"/>
              <a:t>Training Needs Analysis with CMS staff In-depth analysis of RDT, TNA, and health facility focus group discussions</a:t>
            </a:r>
          </a:p>
          <a:p>
            <a:r>
              <a:rPr lang="en-US" dirty="0"/>
              <a:t>Draft report for key stakeholders with prioritized recommendations</a:t>
            </a:r>
          </a:p>
          <a:p>
            <a:r>
              <a:rPr lang="en-US" dirty="0"/>
              <a:t>Draft targeted implementation plan </a:t>
            </a:r>
          </a:p>
          <a:p>
            <a:r>
              <a:rPr lang="en-US" dirty="0"/>
              <a:t>Draft change management plan </a:t>
            </a:r>
          </a:p>
          <a:p>
            <a:pPr marL="0" indent="0">
              <a:buNone/>
            </a:pPr>
            <a:endParaRPr lang="en-US" dirty="0"/>
          </a:p>
        </p:txBody>
      </p:sp>
    </p:spTree>
    <p:extLst>
      <p:ext uri="{BB962C8B-B14F-4D97-AF65-F5344CB8AC3E}">
        <p14:creationId xmlns:p14="http://schemas.microsoft.com/office/powerpoint/2010/main" val="3274678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0785913-57CF-ECA4-EFE8-72C92D82280D}"/>
              </a:ext>
            </a:extLst>
          </p:cNvPr>
          <p:cNvSpPr>
            <a:spLocks noGrp="1"/>
          </p:cNvSpPr>
          <p:nvPr>
            <p:ph type="title"/>
          </p:nvPr>
        </p:nvSpPr>
        <p:spPr>
          <a:xfrm>
            <a:off x="838200" y="365125"/>
            <a:ext cx="10515600" cy="1325563"/>
          </a:xfrm>
        </p:spPr>
        <p:txBody>
          <a:bodyPr>
            <a:normAutofit/>
          </a:bodyPr>
          <a:lstStyle/>
          <a:p>
            <a:r>
              <a:rPr lang="en-US" dirty="0"/>
              <a:t>Workshop Objectives</a:t>
            </a:r>
          </a:p>
        </p:txBody>
      </p:sp>
      <p:sp>
        <p:nvSpPr>
          <p:cNvPr id="14" name="Text Placeholder 13">
            <a:extLst>
              <a:ext uri="{FF2B5EF4-FFF2-40B4-BE49-F238E27FC236}">
                <a16:creationId xmlns:a16="http://schemas.microsoft.com/office/drawing/2014/main" id="{151C3351-298D-C6EE-0C2A-1BEFC067A687}"/>
              </a:ext>
            </a:extLst>
          </p:cNvPr>
          <p:cNvSpPr>
            <a:spLocks noGrp="1"/>
          </p:cNvSpPr>
          <p:nvPr>
            <p:ph idx="1"/>
          </p:nvPr>
        </p:nvSpPr>
        <p:spPr>
          <a:xfrm>
            <a:off x="838200" y="1825625"/>
            <a:ext cx="10515600" cy="4495166"/>
          </a:xfrm>
        </p:spPr>
        <p:txBody>
          <a:bodyPr>
            <a:normAutofit/>
          </a:bodyPr>
          <a:lstStyle/>
          <a:p>
            <a:pPr marL="514350" indent="-514350">
              <a:buFont typeface="+mj-lt"/>
              <a:buAutoNum type="arabicPeriod"/>
            </a:pPr>
            <a:r>
              <a:rPr lang="en-US" dirty="0"/>
              <a:t>Validate the findings from the RDT</a:t>
            </a:r>
          </a:p>
          <a:p>
            <a:pPr marL="514350" indent="-514350">
              <a:buFont typeface="+mj-lt"/>
              <a:buAutoNum type="arabicPeriod"/>
            </a:pPr>
            <a:r>
              <a:rPr lang="en-US" dirty="0"/>
              <a:t>Gather feedback from key stakeholders on the results from Central Medical Stores and healthcare facilities focus groups</a:t>
            </a:r>
          </a:p>
          <a:p>
            <a:pPr marL="514350" indent="-514350">
              <a:buFont typeface="+mj-lt"/>
              <a:buAutoNum type="arabicPeriod"/>
            </a:pPr>
            <a:r>
              <a:rPr lang="en-US" dirty="0"/>
              <a:t>Identify priority areas for improvement and next steps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5F72A8-3D65-AB82-DB54-0AE3EE156D34}"/>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A46920C4-D799-1AD1-9159-3F87CF3076EC}"/>
              </a:ext>
            </a:extLst>
          </p:cNvPr>
          <p:cNvSpPr>
            <a:spLocks noGrp="1"/>
          </p:cNvSpPr>
          <p:nvPr>
            <p:ph type="title"/>
          </p:nvPr>
        </p:nvSpPr>
        <p:spPr>
          <a:xfrm>
            <a:off x="838199" y="365125"/>
            <a:ext cx="11009243" cy="1325563"/>
          </a:xfrm>
        </p:spPr>
        <p:txBody>
          <a:bodyPr>
            <a:noAutofit/>
          </a:bodyPr>
          <a:lstStyle/>
          <a:p>
            <a:r>
              <a:rPr lang="en-US" sz="5800" dirty="0"/>
              <a:t>Workforce Assessment Objectives</a:t>
            </a:r>
          </a:p>
        </p:txBody>
      </p:sp>
      <p:sp>
        <p:nvSpPr>
          <p:cNvPr id="14" name="Text Placeholder 13">
            <a:extLst>
              <a:ext uri="{FF2B5EF4-FFF2-40B4-BE49-F238E27FC236}">
                <a16:creationId xmlns:a16="http://schemas.microsoft.com/office/drawing/2014/main" id="{41426108-01D0-DC09-F6E8-26D980232002}"/>
              </a:ext>
            </a:extLst>
          </p:cNvPr>
          <p:cNvSpPr>
            <a:spLocks noGrp="1"/>
          </p:cNvSpPr>
          <p:nvPr>
            <p:ph idx="1"/>
          </p:nvPr>
        </p:nvSpPr>
        <p:spPr>
          <a:xfrm>
            <a:off x="838200" y="1825625"/>
            <a:ext cx="10515600" cy="4495166"/>
          </a:xfrm>
        </p:spPr>
        <p:txBody>
          <a:bodyPr>
            <a:normAutofit/>
          </a:bodyPr>
          <a:lstStyle/>
          <a:p>
            <a:pPr marL="514350" indent="-514350">
              <a:buFont typeface="+mj-lt"/>
              <a:buAutoNum type="arabicPeriod"/>
            </a:pPr>
            <a:r>
              <a:rPr lang="en-US" dirty="0"/>
              <a:t>Diagnose human resource challenges</a:t>
            </a:r>
          </a:p>
          <a:p>
            <a:pPr marL="514350" indent="-514350">
              <a:buFont typeface="+mj-lt"/>
              <a:buAutoNum type="arabicPeriod"/>
            </a:pPr>
            <a:r>
              <a:rPr lang="en-US" dirty="0"/>
              <a:t>Benchmark against best practices</a:t>
            </a:r>
          </a:p>
          <a:p>
            <a:pPr marL="514350" indent="-514350">
              <a:buFont typeface="+mj-lt"/>
              <a:buAutoNum type="arabicPeriod"/>
            </a:pPr>
            <a:r>
              <a:rPr lang="en-US" dirty="0"/>
              <a:t>Guide capacity development</a:t>
            </a:r>
          </a:p>
          <a:p>
            <a:pPr marL="514350" indent="-514350">
              <a:buFont typeface="+mj-lt"/>
              <a:buAutoNum type="arabicPeriod"/>
            </a:pPr>
            <a:r>
              <a:rPr lang="en-US" dirty="0"/>
              <a:t>Inform strategic workforce planning</a:t>
            </a:r>
          </a:p>
          <a:p>
            <a:pPr marL="514350" indent="-514350">
              <a:buFont typeface="+mj-lt"/>
              <a:buAutoNum type="arabicPeriod"/>
            </a:pPr>
            <a:r>
              <a:rPr lang="en-US" dirty="0"/>
              <a:t>Identify training and development needs </a:t>
            </a:r>
          </a:p>
          <a:p>
            <a:pPr marL="514350" indent="-514350">
              <a:buFont typeface="+mj-lt"/>
              <a:buAutoNum type="arabicPeriod"/>
            </a:pPr>
            <a:r>
              <a:rPr lang="en-US" dirty="0"/>
              <a:t>Strengthen human resource policies and governance </a:t>
            </a:r>
          </a:p>
          <a:p>
            <a:pPr marL="514350" indent="-514350">
              <a:buFont typeface="+mj-lt"/>
              <a:buAutoNum type="arabicPeriod"/>
            </a:pPr>
            <a:r>
              <a:rPr lang="en-US" dirty="0"/>
              <a:t>Support </a:t>
            </a:r>
            <a:r>
              <a:rPr lang="en-US" dirty="0" err="1"/>
              <a:t>organisational</a:t>
            </a:r>
            <a:r>
              <a:rPr lang="en-US" dirty="0"/>
              <a:t> transition</a:t>
            </a:r>
          </a:p>
        </p:txBody>
      </p:sp>
    </p:spTree>
    <p:extLst>
      <p:ext uri="{BB962C8B-B14F-4D97-AF65-F5344CB8AC3E}">
        <p14:creationId xmlns:p14="http://schemas.microsoft.com/office/powerpoint/2010/main" val="3911395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31A422-974B-617C-590C-19E0D2926DE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43240BC-E83B-B3AE-4255-A41B0586942F}"/>
              </a:ext>
            </a:extLst>
          </p:cNvPr>
          <p:cNvSpPr>
            <a:spLocks noGrp="1"/>
          </p:cNvSpPr>
          <p:nvPr>
            <p:ph type="title"/>
          </p:nvPr>
        </p:nvSpPr>
        <p:spPr/>
        <p:txBody>
          <a:bodyPr>
            <a:normAutofit/>
          </a:bodyPr>
          <a:lstStyle/>
          <a:p>
            <a:r>
              <a:rPr lang="en-US" dirty="0"/>
              <a:t>Data Collection Methods</a:t>
            </a:r>
          </a:p>
        </p:txBody>
      </p:sp>
      <p:sp>
        <p:nvSpPr>
          <p:cNvPr id="14" name="Text Placeholder 13">
            <a:extLst>
              <a:ext uri="{FF2B5EF4-FFF2-40B4-BE49-F238E27FC236}">
                <a16:creationId xmlns:a16="http://schemas.microsoft.com/office/drawing/2014/main" id="{AD79C241-8910-1908-AD34-E498AF090C27}"/>
              </a:ext>
            </a:extLst>
          </p:cNvPr>
          <p:cNvSpPr>
            <a:spLocks noGrp="1"/>
          </p:cNvSpPr>
          <p:nvPr>
            <p:ph idx="1"/>
          </p:nvPr>
        </p:nvSpPr>
        <p:spPr>
          <a:xfrm>
            <a:off x="6643254" y="1825625"/>
            <a:ext cx="5098473" cy="4667250"/>
          </a:xfrm>
        </p:spPr>
        <p:txBody>
          <a:bodyPr>
            <a:normAutofit lnSpcReduction="10000"/>
          </a:bodyPr>
          <a:lstStyle/>
          <a:p>
            <a:pPr marL="342900" indent="-342900">
              <a:buFont typeface="Arial" panose="020B0604020202020204" pitchFamily="34" charset="0"/>
              <a:buChar char="•"/>
            </a:pPr>
            <a:r>
              <a:rPr lang="en-US" dirty="0"/>
              <a:t>Workforce assessment, supported by People that Deliver, uses a mix of focus group discussions and the RDT and Training Needs Analysis (TNA) to understand gaps and priority interventions in human resources for health supply chain management</a:t>
            </a:r>
          </a:p>
          <a:p>
            <a:pPr marL="342900" indent="-342900">
              <a:buFont typeface="Arial" panose="020B0604020202020204" pitchFamily="34" charset="0"/>
              <a:buChar char="•"/>
            </a:pPr>
            <a:r>
              <a:rPr lang="en-US" dirty="0"/>
              <a:t>Target audiences include Ministries, CMS, and a range of health facilities </a:t>
            </a:r>
          </a:p>
          <a:p>
            <a:pPr marL="342900" indent="-342900">
              <a:buFont typeface="Arial" panose="020B0604020202020204" pitchFamily="34" charset="0"/>
              <a:buChar char="•"/>
            </a:pPr>
            <a:r>
              <a:rPr lang="en-US" dirty="0"/>
              <a:t>Assessment spans 3−14 February with a validation workshop and presentation to CMS </a:t>
            </a:r>
          </a:p>
          <a:p>
            <a:endParaRPr lang="en-US" dirty="0"/>
          </a:p>
          <a:p>
            <a:endParaRPr lang="en-US" dirty="0"/>
          </a:p>
        </p:txBody>
      </p:sp>
      <p:sp>
        <p:nvSpPr>
          <p:cNvPr id="2" name="Rectangle 1">
            <a:extLst>
              <a:ext uri="{FF2B5EF4-FFF2-40B4-BE49-F238E27FC236}">
                <a16:creationId xmlns:a16="http://schemas.microsoft.com/office/drawing/2014/main" id="{58083305-5B56-E060-2233-5E16C80EA1F1}"/>
              </a:ext>
            </a:extLst>
          </p:cNvPr>
          <p:cNvSpPr/>
          <p:nvPr/>
        </p:nvSpPr>
        <p:spPr>
          <a:xfrm>
            <a:off x="997527" y="3495310"/>
            <a:ext cx="1738745" cy="1856509"/>
          </a:xfrm>
          <a:prstGeom prst="rect">
            <a:avLst/>
          </a:prstGeom>
          <a:solidFill>
            <a:schemeClr val="bg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MOH SMT focus group discussion</a:t>
            </a:r>
          </a:p>
        </p:txBody>
      </p:sp>
      <p:sp>
        <p:nvSpPr>
          <p:cNvPr id="15" name="TextBox 14">
            <a:extLst>
              <a:ext uri="{FF2B5EF4-FFF2-40B4-BE49-F238E27FC236}">
                <a16:creationId xmlns:a16="http://schemas.microsoft.com/office/drawing/2014/main" id="{94A135AF-D9D3-5A63-E59D-11BB34E647EA}"/>
              </a:ext>
            </a:extLst>
          </p:cNvPr>
          <p:cNvSpPr txBox="1"/>
          <p:nvPr/>
        </p:nvSpPr>
        <p:spPr>
          <a:xfrm>
            <a:off x="997526" y="3122551"/>
            <a:ext cx="1738745" cy="369332"/>
          </a:xfrm>
          <a:prstGeom prst="rect">
            <a:avLst/>
          </a:prstGeom>
          <a:noFill/>
        </p:spPr>
        <p:txBody>
          <a:bodyPr wrap="square" rtlCol="0">
            <a:spAutoFit/>
          </a:bodyPr>
          <a:lstStyle/>
          <a:p>
            <a:pPr algn="ctr"/>
            <a:r>
              <a:rPr lang="en-US" b="1" dirty="0"/>
              <a:t>MOH</a:t>
            </a:r>
          </a:p>
        </p:txBody>
      </p:sp>
      <p:grpSp>
        <p:nvGrpSpPr>
          <p:cNvPr id="21" name="Group 20">
            <a:extLst>
              <a:ext uri="{FF2B5EF4-FFF2-40B4-BE49-F238E27FC236}">
                <a16:creationId xmlns:a16="http://schemas.microsoft.com/office/drawing/2014/main" id="{F811F3CF-2CE4-5E8C-383A-DFD941B988A9}"/>
              </a:ext>
            </a:extLst>
          </p:cNvPr>
          <p:cNvGrpSpPr/>
          <p:nvPr/>
        </p:nvGrpSpPr>
        <p:grpSpPr>
          <a:xfrm>
            <a:off x="3086099" y="2075002"/>
            <a:ext cx="1364673" cy="4270742"/>
            <a:chOff x="2957947" y="2081929"/>
            <a:chExt cx="1364673" cy="4270742"/>
          </a:xfrm>
        </p:grpSpPr>
        <p:grpSp>
          <p:nvGrpSpPr>
            <p:cNvPr id="17" name="Group 16">
              <a:extLst>
                <a:ext uri="{FF2B5EF4-FFF2-40B4-BE49-F238E27FC236}">
                  <a16:creationId xmlns:a16="http://schemas.microsoft.com/office/drawing/2014/main" id="{108B5BE9-C911-A042-2ED1-D15ABC2EC36B}"/>
                </a:ext>
              </a:extLst>
            </p:cNvPr>
            <p:cNvGrpSpPr/>
            <p:nvPr/>
          </p:nvGrpSpPr>
          <p:grpSpPr>
            <a:xfrm>
              <a:off x="2957947" y="2494458"/>
              <a:ext cx="1364673" cy="3858213"/>
              <a:chOff x="2957947" y="2184102"/>
              <a:chExt cx="1364673" cy="3858213"/>
            </a:xfrm>
          </p:grpSpPr>
          <p:sp>
            <p:nvSpPr>
              <p:cNvPr id="3" name="Rectangle 2">
                <a:extLst>
                  <a:ext uri="{FF2B5EF4-FFF2-40B4-BE49-F238E27FC236}">
                    <a16:creationId xmlns:a16="http://schemas.microsoft.com/office/drawing/2014/main" id="{418DB147-11B7-F5F3-3DB2-771D1931F6FC}"/>
                  </a:ext>
                </a:extLst>
              </p:cNvPr>
              <p:cNvSpPr/>
              <p:nvPr/>
            </p:nvSpPr>
            <p:spPr>
              <a:xfrm>
                <a:off x="2957947" y="2184102"/>
                <a:ext cx="1364673" cy="99752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CMS SMT focus group discussion</a:t>
                </a:r>
              </a:p>
            </p:txBody>
          </p:sp>
          <p:sp>
            <p:nvSpPr>
              <p:cNvPr id="4" name="Rectangle 3">
                <a:extLst>
                  <a:ext uri="{FF2B5EF4-FFF2-40B4-BE49-F238E27FC236}">
                    <a16:creationId xmlns:a16="http://schemas.microsoft.com/office/drawing/2014/main" id="{1BEA24C0-24E6-4D06-6F4D-AF7DC04D6F47}"/>
                  </a:ext>
                </a:extLst>
              </p:cNvPr>
              <p:cNvSpPr/>
              <p:nvPr/>
            </p:nvSpPr>
            <p:spPr>
              <a:xfrm>
                <a:off x="2957947" y="3317868"/>
                <a:ext cx="1364673" cy="56803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CMS FGD 1</a:t>
                </a:r>
              </a:p>
            </p:txBody>
          </p:sp>
          <p:sp>
            <p:nvSpPr>
              <p:cNvPr id="6" name="Rectangle 5">
                <a:extLst>
                  <a:ext uri="{FF2B5EF4-FFF2-40B4-BE49-F238E27FC236}">
                    <a16:creationId xmlns:a16="http://schemas.microsoft.com/office/drawing/2014/main" id="{F2DF817E-14A6-585E-F8F4-45B8DA9454A7}"/>
                  </a:ext>
                </a:extLst>
              </p:cNvPr>
              <p:cNvSpPr/>
              <p:nvPr/>
            </p:nvSpPr>
            <p:spPr>
              <a:xfrm>
                <a:off x="2957947" y="4022143"/>
                <a:ext cx="1364673" cy="56803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CMS FGD 2</a:t>
                </a:r>
              </a:p>
            </p:txBody>
          </p:sp>
          <p:sp>
            <p:nvSpPr>
              <p:cNvPr id="7" name="Rectangle 6">
                <a:extLst>
                  <a:ext uri="{FF2B5EF4-FFF2-40B4-BE49-F238E27FC236}">
                    <a16:creationId xmlns:a16="http://schemas.microsoft.com/office/drawing/2014/main" id="{1D07CA80-2EB3-1E35-722C-1D5C2B3BB2F9}"/>
                  </a:ext>
                </a:extLst>
              </p:cNvPr>
              <p:cNvSpPr/>
              <p:nvPr/>
            </p:nvSpPr>
            <p:spPr>
              <a:xfrm>
                <a:off x="2957947" y="4726419"/>
                <a:ext cx="1364673" cy="56803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CMS FGD 3</a:t>
                </a:r>
              </a:p>
            </p:txBody>
          </p:sp>
          <p:sp>
            <p:nvSpPr>
              <p:cNvPr id="13" name="Rectangle 12">
                <a:extLst>
                  <a:ext uri="{FF2B5EF4-FFF2-40B4-BE49-F238E27FC236}">
                    <a16:creationId xmlns:a16="http://schemas.microsoft.com/office/drawing/2014/main" id="{372B32A6-9D0A-957A-0DEB-9CEE79B83F2F}"/>
                  </a:ext>
                </a:extLst>
              </p:cNvPr>
              <p:cNvSpPr/>
              <p:nvPr/>
            </p:nvSpPr>
            <p:spPr>
              <a:xfrm>
                <a:off x="2957947" y="5474279"/>
                <a:ext cx="1364673" cy="568036"/>
              </a:xfrm>
              <a:prstGeom prst="rect">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TNA</a:t>
                </a:r>
              </a:p>
            </p:txBody>
          </p:sp>
        </p:grpSp>
        <p:sp>
          <p:nvSpPr>
            <p:cNvPr id="16" name="TextBox 15">
              <a:extLst>
                <a:ext uri="{FF2B5EF4-FFF2-40B4-BE49-F238E27FC236}">
                  <a16:creationId xmlns:a16="http://schemas.microsoft.com/office/drawing/2014/main" id="{ADEF4919-0229-5677-CCBF-CF321566848F}"/>
                </a:ext>
              </a:extLst>
            </p:cNvPr>
            <p:cNvSpPr txBox="1"/>
            <p:nvPr/>
          </p:nvSpPr>
          <p:spPr>
            <a:xfrm>
              <a:off x="2957947" y="2081929"/>
              <a:ext cx="1364673" cy="369332"/>
            </a:xfrm>
            <a:prstGeom prst="rect">
              <a:avLst/>
            </a:prstGeom>
            <a:noFill/>
          </p:spPr>
          <p:txBody>
            <a:bodyPr wrap="square" rtlCol="0">
              <a:spAutoFit/>
            </a:bodyPr>
            <a:lstStyle/>
            <a:p>
              <a:pPr algn="ctr"/>
              <a:r>
                <a:rPr lang="en-US" b="1" dirty="0"/>
                <a:t>CMS</a:t>
              </a:r>
            </a:p>
          </p:txBody>
        </p:sp>
      </p:grpSp>
      <p:grpSp>
        <p:nvGrpSpPr>
          <p:cNvPr id="20" name="Group 19">
            <a:extLst>
              <a:ext uri="{FF2B5EF4-FFF2-40B4-BE49-F238E27FC236}">
                <a16:creationId xmlns:a16="http://schemas.microsoft.com/office/drawing/2014/main" id="{B957BB71-6480-7D58-DB92-C2149AC38E6E}"/>
              </a:ext>
            </a:extLst>
          </p:cNvPr>
          <p:cNvGrpSpPr/>
          <p:nvPr/>
        </p:nvGrpSpPr>
        <p:grpSpPr>
          <a:xfrm>
            <a:off x="4637809" y="1513754"/>
            <a:ext cx="1690255" cy="5150065"/>
            <a:chOff x="4381502" y="1513754"/>
            <a:chExt cx="1690255" cy="5150065"/>
          </a:xfrm>
        </p:grpSpPr>
        <p:grpSp>
          <p:nvGrpSpPr>
            <p:cNvPr id="18" name="Group 17">
              <a:extLst>
                <a:ext uri="{FF2B5EF4-FFF2-40B4-BE49-F238E27FC236}">
                  <a16:creationId xmlns:a16="http://schemas.microsoft.com/office/drawing/2014/main" id="{2F18DA91-46A6-11C7-054B-328F9E051C14}"/>
                </a:ext>
              </a:extLst>
            </p:cNvPr>
            <p:cNvGrpSpPr/>
            <p:nvPr/>
          </p:nvGrpSpPr>
          <p:grpSpPr>
            <a:xfrm>
              <a:off x="4544294" y="2183310"/>
              <a:ext cx="1364673" cy="4480509"/>
              <a:chOff x="4544294" y="1927006"/>
              <a:chExt cx="1364673" cy="4480509"/>
            </a:xfrm>
          </p:grpSpPr>
          <p:sp>
            <p:nvSpPr>
              <p:cNvPr id="8" name="Rectangle 7">
                <a:extLst>
                  <a:ext uri="{FF2B5EF4-FFF2-40B4-BE49-F238E27FC236}">
                    <a16:creationId xmlns:a16="http://schemas.microsoft.com/office/drawing/2014/main" id="{85FC80A8-0943-C2A5-B181-C920AA0BF916}"/>
                  </a:ext>
                </a:extLst>
              </p:cNvPr>
              <p:cNvSpPr/>
              <p:nvPr/>
            </p:nvSpPr>
            <p:spPr>
              <a:xfrm>
                <a:off x="4544294" y="1927006"/>
                <a:ext cx="1364673" cy="99752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Mbabane Hospital FGD</a:t>
                </a:r>
              </a:p>
            </p:txBody>
          </p:sp>
          <p:sp>
            <p:nvSpPr>
              <p:cNvPr id="9" name="Rectangle 8">
                <a:extLst>
                  <a:ext uri="{FF2B5EF4-FFF2-40B4-BE49-F238E27FC236}">
                    <a16:creationId xmlns:a16="http://schemas.microsoft.com/office/drawing/2014/main" id="{0C664646-FB99-9A98-A944-286092766E83}"/>
                  </a:ext>
                </a:extLst>
              </p:cNvPr>
              <p:cNvSpPr/>
              <p:nvPr/>
            </p:nvSpPr>
            <p:spPr>
              <a:xfrm>
                <a:off x="4544294" y="3088000"/>
                <a:ext cx="1364673" cy="99752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Siphofaneni Clinic FGD</a:t>
                </a:r>
              </a:p>
            </p:txBody>
          </p:sp>
          <p:sp>
            <p:nvSpPr>
              <p:cNvPr id="10" name="Rectangle 9">
                <a:extLst>
                  <a:ext uri="{FF2B5EF4-FFF2-40B4-BE49-F238E27FC236}">
                    <a16:creationId xmlns:a16="http://schemas.microsoft.com/office/drawing/2014/main" id="{6367913B-349B-4D1C-DF9F-9FD17864624C}"/>
                  </a:ext>
                </a:extLst>
              </p:cNvPr>
              <p:cNvSpPr/>
              <p:nvPr/>
            </p:nvSpPr>
            <p:spPr>
              <a:xfrm>
                <a:off x="4544294" y="4248994"/>
                <a:ext cx="1364673" cy="99752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a:t>Nhlangano</a:t>
                </a:r>
                <a:r>
                  <a:rPr lang="en-US" dirty="0"/>
                  <a:t> Health Center FGD</a:t>
                </a:r>
              </a:p>
            </p:txBody>
          </p:sp>
          <p:sp>
            <p:nvSpPr>
              <p:cNvPr id="11" name="Rectangle 10">
                <a:extLst>
                  <a:ext uri="{FF2B5EF4-FFF2-40B4-BE49-F238E27FC236}">
                    <a16:creationId xmlns:a16="http://schemas.microsoft.com/office/drawing/2014/main" id="{100F850C-A246-FCE9-014A-B9A1FD4A1845}"/>
                  </a:ext>
                </a:extLst>
              </p:cNvPr>
              <p:cNvSpPr/>
              <p:nvPr/>
            </p:nvSpPr>
            <p:spPr>
              <a:xfrm>
                <a:off x="4544294" y="5409988"/>
                <a:ext cx="1364673" cy="99752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KS2 Health Center FGD</a:t>
                </a:r>
              </a:p>
            </p:txBody>
          </p:sp>
        </p:grpSp>
        <p:sp>
          <p:nvSpPr>
            <p:cNvPr id="19" name="TextBox 18">
              <a:extLst>
                <a:ext uri="{FF2B5EF4-FFF2-40B4-BE49-F238E27FC236}">
                  <a16:creationId xmlns:a16="http://schemas.microsoft.com/office/drawing/2014/main" id="{343F1A57-3607-FF4D-E5D2-A9B7A8AF1DA9}"/>
                </a:ext>
              </a:extLst>
            </p:cNvPr>
            <p:cNvSpPr txBox="1"/>
            <p:nvPr/>
          </p:nvSpPr>
          <p:spPr>
            <a:xfrm>
              <a:off x="4381502" y="1513754"/>
              <a:ext cx="1690255" cy="646331"/>
            </a:xfrm>
            <a:prstGeom prst="rect">
              <a:avLst/>
            </a:prstGeom>
            <a:noFill/>
          </p:spPr>
          <p:txBody>
            <a:bodyPr wrap="square" rtlCol="0">
              <a:spAutoFit/>
            </a:bodyPr>
            <a:lstStyle/>
            <a:p>
              <a:pPr algn="ctr"/>
              <a:r>
                <a:rPr lang="en-US" b="1" dirty="0"/>
                <a:t>Health Facilities</a:t>
              </a:r>
            </a:p>
          </p:txBody>
        </p:sp>
      </p:grpSp>
    </p:spTree>
    <p:extLst>
      <p:ext uri="{BB962C8B-B14F-4D97-AF65-F5344CB8AC3E}">
        <p14:creationId xmlns:p14="http://schemas.microsoft.com/office/powerpoint/2010/main" val="20540762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D6492BC-9F2F-6C67-F48B-92F7DEAC23AB}"/>
              </a:ext>
            </a:extLst>
          </p:cNvPr>
          <p:cNvPicPr>
            <a:picLocks noChangeAspect="1"/>
          </p:cNvPicPr>
          <p:nvPr/>
        </p:nvPicPr>
        <p:blipFill>
          <a:blip r:embed="rId3"/>
          <a:stretch>
            <a:fillRect/>
          </a:stretch>
        </p:blipFill>
        <p:spPr>
          <a:xfrm rot="5400000">
            <a:off x="3241327" y="-1545585"/>
            <a:ext cx="6504777" cy="981167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CC042-47C2-C29A-F9E9-AA286F1AFAC9}"/>
              </a:ext>
            </a:extLst>
          </p:cNvPr>
          <p:cNvSpPr>
            <a:spLocks noGrp="1"/>
          </p:cNvSpPr>
          <p:nvPr>
            <p:ph type="title"/>
          </p:nvPr>
        </p:nvSpPr>
        <p:spPr/>
        <p:txBody>
          <a:bodyPr/>
          <a:lstStyle/>
          <a:p>
            <a:r>
              <a:rPr lang="en-US" dirty="0"/>
              <a:t>Icebreaker</a:t>
            </a:r>
          </a:p>
        </p:txBody>
      </p:sp>
      <p:sp>
        <p:nvSpPr>
          <p:cNvPr id="3" name="Content Placeholder 2">
            <a:extLst>
              <a:ext uri="{FF2B5EF4-FFF2-40B4-BE49-F238E27FC236}">
                <a16:creationId xmlns:a16="http://schemas.microsoft.com/office/drawing/2014/main" id="{94829AC0-F3A7-39D1-E66E-44F989C5C32E}"/>
              </a:ext>
            </a:extLst>
          </p:cNvPr>
          <p:cNvSpPr>
            <a:spLocks noGrp="1"/>
          </p:cNvSpPr>
          <p:nvPr>
            <p:ph idx="1"/>
          </p:nvPr>
        </p:nvSpPr>
        <p:spPr/>
        <p:txBody>
          <a:bodyPr/>
          <a:lstStyle/>
          <a:p>
            <a:r>
              <a:rPr lang="en-US" dirty="0"/>
              <a:t>Please stand up and move to the corner of the room with the pathway you think will be highest</a:t>
            </a:r>
          </a:p>
          <a:p>
            <a:pPr lvl="1"/>
            <a:r>
              <a:rPr lang="en-US" dirty="0"/>
              <a:t>Pathway 1: Staffing</a:t>
            </a:r>
          </a:p>
          <a:p>
            <a:pPr lvl="1"/>
            <a:r>
              <a:rPr lang="en-US" dirty="0"/>
              <a:t>Pathway 2: Skills</a:t>
            </a:r>
          </a:p>
          <a:p>
            <a:pPr lvl="1"/>
            <a:r>
              <a:rPr lang="en-US" dirty="0"/>
              <a:t>Pathway 3: Working conditions</a:t>
            </a:r>
          </a:p>
          <a:p>
            <a:pPr lvl="1"/>
            <a:r>
              <a:rPr lang="en-US" dirty="0"/>
              <a:t>Pathway 4: Motivation </a:t>
            </a:r>
          </a:p>
          <a:p>
            <a:endParaRPr lang="en-US" dirty="0"/>
          </a:p>
        </p:txBody>
      </p:sp>
    </p:spTree>
    <p:extLst>
      <p:ext uri="{BB962C8B-B14F-4D97-AF65-F5344CB8AC3E}">
        <p14:creationId xmlns:p14="http://schemas.microsoft.com/office/powerpoint/2010/main" val="16242594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48FBF-24A4-6AFA-B455-FCC3106EA0C1}"/>
              </a:ext>
            </a:extLst>
          </p:cNvPr>
          <p:cNvSpPr>
            <a:spLocks noGrp="1"/>
          </p:cNvSpPr>
          <p:nvPr>
            <p:ph type="title"/>
          </p:nvPr>
        </p:nvSpPr>
        <p:spPr>
          <a:xfrm>
            <a:off x="831850" y="1709738"/>
            <a:ext cx="10515600" cy="2852737"/>
          </a:xfrm>
        </p:spPr>
        <p:txBody>
          <a:bodyPr/>
          <a:lstStyle/>
          <a:p>
            <a:r>
              <a:rPr lang="en-GB" dirty="0"/>
              <a:t>Overview of Results</a:t>
            </a:r>
          </a:p>
        </p:txBody>
      </p:sp>
    </p:spTree>
    <p:extLst>
      <p:ext uri="{BB962C8B-B14F-4D97-AF65-F5344CB8AC3E}">
        <p14:creationId xmlns:p14="http://schemas.microsoft.com/office/powerpoint/2010/main" val="3478560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7" id="{54A3D41D-54A5-4D89-861A-D5824CEF2A24}" vid="{52BFB993-6A62-41C0-AADB-51099F8CCF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docProps/app.xml><?xml version="1.0" encoding="utf-8"?>
<Properties xmlns="http://schemas.openxmlformats.org/officeDocument/2006/extended-properties" xmlns:vt="http://schemas.openxmlformats.org/officeDocument/2006/docPropsVTypes">
  <Template/>
  <TotalTime>764</TotalTime>
  <Words>1772</Words>
  <Application>Microsoft Office PowerPoint</Application>
  <PresentationFormat>Widescreen</PresentationFormat>
  <Paragraphs>274</Paragraphs>
  <Slides>37</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Aptos</vt:lpstr>
      <vt:lpstr>Arial</vt:lpstr>
      <vt:lpstr>Arial 2</vt:lpstr>
      <vt:lpstr>Calibri</vt:lpstr>
      <vt:lpstr>Impact</vt:lpstr>
      <vt:lpstr>Symbol</vt:lpstr>
      <vt:lpstr>Office Theme</vt:lpstr>
      <vt:lpstr>EXAMPLE Workforce Assessment Validation Workshop</vt:lpstr>
      <vt:lpstr>Agenda</vt:lpstr>
      <vt:lpstr>Introductions </vt:lpstr>
      <vt:lpstr>Workshop Objectives</vt:lpstr>
      <vt:lpstr>Workforce Assessment Objectives</vt:lpstr>
      <vt:lpstr>Data Collection Methods</vt:lpstr>
      <vt:lpstr>PowerPoint Presentation</vt:lpstr>
      <vt:lpstr>Icebreaker</vt:lpstr>
      <vt:lpstr>Overview of Results</vt:lpstr>
      <vt:lpstr>Ideal Spider Graph</vt:lpstr>
      <vt:lpstr>Aggregated CMS Spider Graph</vt:lpstr>
      <vt:lpstr>Pathway Scores</vt:lpstr>
      <vt:lpstr>Sub-Pathway Scores</vt:lpstr>
      <vt:lpstr>CMS Strengths and Challenges</vt:lpstr>
      <vt:lpstr>CMS Key Takeaways</vt:lpstr>
      <vt:lpstr>Insights from Health Facilities</vt:lpstr>
      <vt:lpstr>Common Themes </vt:lpstr>
      <vt:lpstr>Common Themes </vt:lpstr>
      <vt:lpstr>Discussion </vt:lpstr>
      <vt:lpstr>Recommendations </vt:lpstr>
      <vt:lpstr>Prioritized workforce development interventions</vt:lpstr>
      <vt:lpstr>Pathway 3: Working Conditions</vt:lpstr>
      <vt:lpstr>Pathway 2: Skills</vt:lpstr>
      <vt:lpstr>Pathway 1: Staffing</vt:lpstr>
      <vt:lpstr>Top 15 Recommendations </vt:lpstr>
      <vt:lpstr>1. Conduct workplace solution-focused leadership coaching </vt:lpstr>
      <vt:lpstr>2. Train supervisors in workplace policy enforcement </vt:lpstr>
      <vt:lpstr>3. Improve mentoring programs to address competency gaps </vt:lpstr>
      <vt:lpstr>4. Train supervisors in workplace policy awareness </vt:lpstr>
      <vt:lpstr>5. Improve coaching programs to address skill gaps </vt:lpstr>
      <vt:lpstr>6. Develop a review process for job descriptions </vt:lpstr>
      <vt:lpstr>Discussion </vt:lpstr>
      <vt:lpstr>Prioritization</vt:lpstr>
      <vt:lpstr>Intervention Level</vt:lpstr>
      <vt:lpstr>Questions</vt:lpstr>
      <vt:lpstr>Group Presentations </vt:lpstr>
      <vt:lpstr>Next Steps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Shelby Kemper</dc:creator>
  <cp:lastModifiedBy>Jonathan Moody</cp:lastModifiedBy>
  <cp:revision>6</cp:revision>
  <dcterms:created xsi:type="dcterms:W3CDTF">2025-02-12T13:27:35Z</dcterms:created>
  <dcterms:modified xsi:type="dcterms:W3CDTF">2025-10-28T12:50:49Z</dcterms:modified>
</cp:coreProperties>
</file>